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58" r:id="rId4"/>
    <p:sldId id="259" r:id="rId5"/>
    <p:sldId id="260" r:id="rId6"/>
    <p:sldId id="261" r:id="rId7"/>
    <p:sldId id="282" r:id="rId8"/>
    <p:sldId id="273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6" r:id="rId20"/>
    <p:sldId id="272" r:id="rId21"/>
    <p:sldId id="278" r:id="rId22"/>
    <p:sldId id="279" r:id="rId23"/>
    <p:sldId id="280" r:id="rId24"/>
    <p:sldId id="281" r:id="rId25"/>
    <p:sldId id="277" r:id="rId26"/>
  </p:sldIdLst>
  <p:sldSz cx="18288000" cy="10287000"/>
  <p:notesSz cx="6858000" cy="9144000"/>
  <p:embeddedFontLst>
    <p:embeddedFont>
      <p:font typeface="Arimo" panose="020B0604020202020204" charset="0"/>
      <p:regular r:id="rId28"/>
    </p:embeddedFont>
    <p:embeddedFont>
      <p:font typeface="Arimo Bold" panose="020B0604020202020204" charset="0"/>
      <p:regular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08.12.2024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 dirty="0"/>
              <a:t>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 dirty="0"/>
              <a:t>12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 dirty="0"/>
              <a:t>13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 dirty="0"/>
              <a:t>14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15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16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17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CFE501-914C-275F-6EC0-F65541784E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1CDEFD9-B008-A3F1-1484-FD7DF33BC4B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39700CE-765C-9A91-2713-47018C6DA6DD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E87D175E-3403-1414-05CC-4D98998FA36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ABE43F13-072A-7F74-45A6-232C37F044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19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BF7DC4-7B91-04F0-38EC-082A32E8347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A785AA-12FA-9E5F-2261-E65269E3277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61395354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07C0E6-17AC-F505-EE04-46CE14470C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B4FAF7B-E203-3039-6602-BE4FB1CE6F4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E2383C9-E647-3B30-F8A1-1137EF5B16AF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440F062C-1D30-47D0-5766-C0750FBA89B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049CB4B5-CC3A-EF53-DDE7-7E8B65837D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19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ED763D-E794-00F9-29C4-8D2BBF1DB80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A5BE44-EA78-D29C-F082-C3E82F50A45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170736918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E02A5F-328E-887C-CF68-D822A3546D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A003294-16D2-9DFC-354F-07F41F913F8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95BFD40-FE23-B677-BB17-1000C4018711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1749BDF0-13BC-F1C8-E232-436F89AFDF5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365F0901-F45D-9938-8D93-659EF5F00F7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21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8949A1-5F51-11A1-4A61-2735D40F602F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7845D1-36CD-8D28-702E-CD7AA713DD7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389071210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53A9ED-C2AB-9E84-F7E6-F151608667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93379B3-43D2-9702-585C-39B223D3348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CFDC1C4-5957-B1BD-1A0D-11B5D8511617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B7C0F6C4-50FC-7B14-6908-14D22173695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E7080595-CCBE-DEC4-A633-4298FAA1F6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21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09883F-B3CC-B97B-A808-0FEFE83C908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564151-1DE0-9E56-E0B7-97703B8A26E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233585619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ABF31D-CDF8-5569-DAB4-4144EDF9B1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65ACE49-5015-6769-9025-FEFADEA4F42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A8C8A82-AA5E-913F-734B-8E1A737CB54B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EBE227E1-1835-148F-2F92-A49402898A0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D02FF4D6-BB25-BBA6-FDE8-A9EDF0E18C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EC1CBF-C4FE-F0FE-1750-91EACCACB7A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74D183-3C82-9471-30C9-9FB2228EC3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16230108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7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7070C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Freeform 5" descr="preencoded.png"/>
          <p:cNvSpPr/>
          <p:nvPr/>
        </p:nvSpPr>
        <p:spPr>
          <a:xfrm>
            <a:off x="16049019" y="9686925"/>
            <a:ext cx="2153256" cy="514350"/>
          </a:xfrm>
          <a:custGeom>
            <a:avLst/>
            <a:gdLst/>
            <a:ahLst/>
            <a:cxnLst/>
            <a:rect l="l" t="t" r="r" b="b"/>
            <a:pathLst>
              <a:path w="2153256" h="514350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 descr="preencoded.png"/>
          <p:cNvSpPr/>
          <p:nvPr/>
        </p:nvSpPr>
        <p:spPr>
          <a:xfrm>
            <a:off x="1143000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992238" y="1705719"/>
            <a:ext cx="9445526" cy="3744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625"/>
              </a:lnSpc>
            </a:pPr>
            <a:r>
              <a:rPr lang="en-US" sz="7687">
                <a:solidFill>
                  <a:srgbClr val="97B8FF"/>
                </a:solidFill>
                <a:latin typeface="Arimo"/>
                <a:ea typeface="Arimo"/>
                <a:cs typeface="Arimo"/>
                <a:sym typeface="Arimo"/>
              </a:rPr>
              <a:t>HR Analytics Dashboard using Tableau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7070C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381000" y="3623412"/>
            <a:ext cx="6598604" cy="17184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749"/>
              </a:lnSpc>
            </a:pPr>
            <a:r>
              <a:rPr lang="en-US" sz="6600" dirty="0">
                <a:solidFill>
                  <a:srgbClr val="97B8FF"/>
                </a:solidFill>
                <a:latin typeface="Arimo"/>
                <a:ea typeface="Arimo"/>
                <a:cs typeface="Arimo"/>
                <a:sym typeface="Arimo"/>
              </a:rPr>
              <a:t>Key Performance Indicators (KPI’s)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7817792" y="2027634"/>
            <a:ext cx="9632008" cy="7764065"/>
            <a:chOff x="0" y="0"/>
            <a:chExt cx="12680553" cy="1001335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2680569" cy="10013315"/>
            </a:xfrm>
            <a:custGeom>
              <a:avLst/>
              <a:gdLst/>
              <a:ahLst/>
              <a:cxnLst/>
              <a:rect l="l" t="t" r="r" b="b"/>
              <a:pathLst>
                <a:path w="12680569" h="10013315">
                  <a:moveTo>
                    <a:pt x="0" y="61468"/>
                  </a:moveTo>
                  <a:cubicBezTo>
                    <a:pt x="0" y="27559"/>
                    <a:pt x="27559" y="0"/>
                    <a:pt x="61468" y="0"/>
                  </a:cubicBezTo>
                  <a:lnTo>
                    <a:pt x="12619101" y="0"/>
                  </a:lnTo>
                  <a:lnTo>
                    <a:pt x="12619101" y="6350"/>
                  </a:lnTo>
                  <a:lnTo>
                    <a:pt x="12619101" y="0"/>
                  </a:lnTo>
                  <a:cubicBezTo>
                    <a:pt x="12653010" y="0"/>
                    <a:pt x="12680569" y="27559"/>
                    <a:pt x="12680569" y="61468"/>
                  </a:cubicBezTo>
                  <a:lnTo>
                    <a:pt x="12674219" y="61468"/>
                  </a:lnTo>
                  <a:lnTo>
                    <a:pt x="12680569" y="61468"/>
                  </a:lnTo>
                  <a:lnTo>
                    <a:pt x="12680569" y="9951847"/>
                  </a:lnTo>
                  <a:lnTo>
                    <a:pt x="12674219" y="9951847"/>
                  </a:lnTo>
                  <a:lnTo>
                    <a:pt x="12680569" y="9951847"/>
                  </a:lnTo>
                  <a:cubicBezTo>
                    <a:pt x="12680569" y="9985756"/>
                    <a:pt x="12653010" y="10013315"/>
                    <a:pt x="12619101" y="10013315"/>
                  </a:cubicBezTo>
                  <a:lnTo>
                    <a:pt x="12619101" y="10006965"/>
                  </a:lnTo>
                  <a:lnTo>
                    <a:pt x="12619101" y="10013315"/>
                  </a:lnTo>
                  <a:lnTo>
                    <a:pt x="61468" y="10013315"/>
                  </a:lnTo>
                  <a:lnTo>
                    <a:pt x="61468" y="10006965"/>
                  </a:lnTo>
                  <a:lnTo>
                    <a:pt x="61468" y="10013315"/>
                  </a:lnTo>
                  <a:cubicBezTo>
                    <a:pt x="27559" y="10013315"/>
                    <a:pt x="0" y="9985756"/>
                    <a:pt x="0" y="9951847"/>
                  </a:cubicBezTo>
                  <a:lnTo>
                    <a:pt x="0" y="61468"/>
                  </a:lnTo>
                  <a:lnTo>
                    <a:pt x="6350" y="61468"/>
                  </a:lnTo>
                  <a:lnTo>
                    <a:pt x="0" y="61468"/>
                  </a:lnTo>
                  <a:moveTo>
                    <a:pt x="12700" y="61468"/>
                  </a:moveTo>
                  <a:lnTo>
                    <a:pt x="12700" y="9951847"/>
                  </a:lnTo>
                  <a:lnTo>
                    <a:pt x="6350" y="9951847"/>
                  </a:lnTo>
                  <a:lnTo>
                    <a:pt x="12700" y="9951847"/>
                  </a:lnTo>
                  <a:cubicBezTo>
                    <a:pt x="12700" y="9978771"/>
                    <a:pt x="34544" y="10000615"/>
                    <a:pt x="61468" y="10000615"/>
                  </a:cubicBezTo>
                  <a:lnTo>
                    <a:pt x="12619101" y="10000615"/>
                  </a:lnTo>
                  <a:cubicBezTo>
                    <a:pt x="12646025" y="10000615"/>
                    <a:pt x="12667869" y="9978771"/>
                    <a:pt x="12667869" y="9951847"/>
                  </a:cubicBezTo>
                  <a:lnTo>
                    <a:pt x="12667869" y="61468"/>
                  </a:lnTo>
                  <a:cubicBezTo>
                    <a:pt x="12667869" y="34544"/>
                    <a:pt x="12646025" y="12700"/>
                    <a:pt x="12619101" y="12700"/>
                  </a:cubicBezTo>
                  <a:lnTo>
                    <a:pt x="61468" y="12700"/>
                  </a:lnTo>
                  <a:lnTo>
                    <a:pt x="61468" y="6350"/>
                  </a:lnTo>
                  <a:lnTo>
                    <a:pt x="61468" y="12700"/>
                  </a:lnTo>
                  <a:cubicBezTo>
                    <a:pt x="34544" y="12700"/>
                    <a:pt x="12700" y="34544"/>
                    <a:pt x="12700" y="61468"/>
                  </a:cubicBezTo>
                  <a:close/>
                </a:path>
              </a:pathLst>
            </a:custGeom>
            <a:solidFill>
              <a:srgbClr val="FFFFFF">
                <a:alpha val="23922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7832080" y="2041923"/>
            <a:ext cx="9480798" cy="790724"/>
            <a:chOff x="0" y="0"/>
            <a:chExt cx="12641063" cy="105429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2641072" cy="1054354"/>
            </a:xfrm>
            <a:custGeom>
              <a:avLst/>
              <a:gdLst/>
              <a:ahLst/>
              <a:cxnLst/>
              <a:rect l="l" t="t" r="r" b="b"/>
              <a:pathLst>
                <a:path w="12641072" h="1054354">
                  <a:moveTo>
                    <a:pt x="0" y="0"/>
                  </a:moveTo>
                  <a:lnTo>
                    <a:pt x="12641072" y="0"/>
                  </a:lnTo>
                  <a:lnTo>
                    <a:pt x="12641072" y="1054354"/>
                  </a:lnTo>
                  <a:lnTo>
                    <a:pt x="0" y="1054354"/>
                  </a:lnTo>
                  <a:close/>
                </a:path>
              </a:pathLst>
            </a:custGeom>
            <a:solidFill>
              <a:srgbClr val="FFFFFF">
                <a:alpha val="3922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8108602" y="2121545"/>
            <a:ext cx="2604195" cy="5362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125">
                <a:solidFill>
                  <a:srgbClr val="E0D6DE"/>
                </a:solidFill>
                <a:latin typeface="Arimo"/>
                <a:ea typeface="Arimo"/>
                <a:cs typeface="Arimo"/>
                <a:sym typeface="Arimo"/>
              </a:rPr>
              <a:t>Metric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273284" y="2121545"/>
            <a:ext cx="2599433" cy="5362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125">
                <a:solidFill>
                  <a:srgbClr val="E0D6DE"/>
                </a:solidFill>
                <a:latin typeface="Arimo"/>
                <a:ea typeface="Arimo"/>
                <a:cs typeface="Arimo"/>
                <a:sym typeface="Arimo"/>
              </a:rPr>
              <a:t>Description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4433202" y="2121545"/>
            <a:ext cx="2604195" cy="5362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125">
                <a:solidFill>
                  <a:srgbClr val="E0D6DE"/>
                </a:solidFill>
                <a:latin typeface="Arimo"/>
                <a:ea typeface="Arimo"/>
                <a:cs typeface="Arimo"/>
                <a:sym typeface="Arimo"/>
              </a:rPr>
              <a:t>Impact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7832080" y="2832646"/>
            <a:ext cx="9480798" cy="1672679"/>
            <a:chOff x="0" y="0"/>
            <a:chExt cx="12641063" cy="2230238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2641072" cy="2230247"/>
            </a:xfrm>
            <a:custGeom>
              <a:avLst/>
              <a:gdLst/>
              <a:ahLst/>
              <a:cxnLst/>
              <a:rect l="l" t="t" r="r" b="b"/>
              <a:pathLst>
                <a:path w="12641072" h="2230247">
                  <a:moveTo>
                    <a:pt x="0" y="0"/>
                  </a:moveTo>
                  <a:lnTo>
                    <a:pt x="12641072" y="0"/>
                  </a:lnTo>
                  <a:lnTo>
                    <a:pt x="12641072" y="2230247"/>
                  </a:lnTo>
                  <a:lnTo>
                    <a:pt x="0" y="2230247"/>
                  </a:lnTo>
                  <a:close/>
                </a:path>
              </a:pathLst>
            </a:custGeom>
            <a:solidFill>
              <a:srgbClr val="000000">
                <a:alpha val="3922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8108602" y="2912269"/>
            <a:ext cx="2604195" cy="389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125" dirty="0">
                <a:solidFill>
                  <a:srgbClr val="E0D6DE"/>
                </a:solidFill>
                <a:latin typeface="Arimo"/>
                <a:ea typeface="Arimo"/>
                <a:cs typeface="Arimo"/>
                <a:sym typeface="Arimo"/>
              </a:rPr>
              <a:t>Employee Count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1273284" y="2912269"/>
            <a:ext cx="2599433" cy="12611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125" dirty="0">
                <a:solidFill>
                  <a:srgbClr val="E0D6DE"/>
                </a:solidFill>
                <a:latin typeface="Arimo"/>
                <a:ea typeface="Arimo"/>
                <a:cs typeface="Arimo"/>
                <a:sym typeface="Arimo"/>
              </a:rPr>
              <a:t>Total number of employees currently in the organization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4433202" y="2912269"/>
            <a:ext cx="2604195" cy="8250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125" dirty="0">
                <a:solidFill>
                  <a:srgbClr val="E0D6DE"/>
                </a:solidFill>
                <a:latin typeface="Arimo"/>
                <a:ea typeface="Arimo"/>
                <a:cs typeface="Arimo"/>
                <a:sym typeface="Arimo"/>
              </a:rPr>
              <a:t>Provides baseline for workforce size.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7832080" y="4505325"/>
            <a:ext cx="9480798" cy="1231701"/>
            <a:chOff x="0" y="0"/>
            <a:chExt cx="12641063" cy="1642268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2641072" cy="1642237"/>
            </a:xfrm>
            <a:custGeom>
              <a:avLst/>
              <a:gdLst/>
              <a:ahLst/>
              <a:cxnLst/>
              <a:rect l="l" t="t" r="r" b="b"/>
              <a:pathLst>
                <a:path w="12641072" h="1642237">
                  <a:moveTo>
                    <a:pt x="0" y="0"/>
                  </a:moveTo>
                  <a:lnTo>
                    <a:pt x="12641072" y="0"/>
                  </a:lnTo>
                  <a:lnTo>
                    <a:pt x="12641072" y="1642237"/>
                  </a:lnTo>
                  <a:lnTo>
                    <a:pt x="0" y="1642237"/>
                  </a:lnTo>
                  <a:close/>
                </a:path>
              </a:pathLst>
            </a:custGeom>
            <a:solidFill>
              <a:srgbClr val="FFFFFF">
                <a:alpha val="3922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8108602" y="4584948"/>
            <a:ext cx="2604195" cy="389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125" dirty="0">
                <a:solidFill>
                  <a:srgbClr val="E0D6DE"/>
                </a:solidFill>
                <a:latin typeface="Arimo"/>
                <a:ea typeface="Arimo"/>
                <a:cs typeface="Arimo"/>
                <a:sym typeface="Arimo"/>
              </a:rPr>
              <a:t>Attrition count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1273284" y="4584948"/>
            <a:ext cx="2599433" cy="8250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125" dirty="0">
                <a:solidFill>
                  <a:srgbClr val="E0D6DE"/>
                </a:solidFill>
                <a:latin typeface="Arimo"/>
                <a:ea typeface="Arimo"/>
                <a:cs typeface="Arimo"/>
                <a:sym typeface="Arimo"/>
              </a:rPr>
              <a:t>No. of employees who left the company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4433202" y="4584948"/>
            <a:ext cx="2604195" cy="8250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125" dirty="0">
                <a:solidFill>
                  <a:srgbClr val="E0D6DE"/>
                </a:solidFill>
                <a:latin typeface="Arimo"/>
                <a:ea typeface="Arimo"/>
                <a:cs typeface="Arimo"/>
                <a:sym typeface="Arimo"/>
              </a:rPr>
              <a:t>Employee turnover rate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7832080" y="5737026"/>
            <a:ext cx="9480798" cy="2113657"/>
            <a:chOff x="0" y="0"/>
            <a:chExt cx="12641063" cy="281821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2641072" cy="2818257"/>
            </a:xfrm>
            <a:custGeom>
              <a:avLst/>
              <a:gdLst/>
              <a:ahLst/>
              <a:cxnLst/>
              <a:rect l="l" t="t" r="r" b="b"/>
              <a:pathLst>
                <a:path w="12641072" h="2818257">
                  <a:moveTo>
                    <a:pt x="0" y="0"/>
                  </a:moveTo>
                  <a:lnTo>
                    <a:pt x="12641072" y="0"/>
                  </a:lnTo>
                  <a:lnTo>
                    <a:pt x="12641072" y="2818257"/>
                  </a:lnTo>
                  <a:lnTo>
                    <a:pt x="0" y="2818257"/>
                  </a:lnTo>
                  <a:close/>
                </a:path>
              </a:pathLst>
            </a:custGeom>
            <a:solidFill>
              <a:srgbClr val="000000">
                <a:alpha val="3922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8108602" y="5816650"/>
            <a:ext cx="2604195" cy="389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125" dirty="0">
                <a:solidFill>
                  <a:srgbClr val="E0D6DE"/>
                </a:solidFill>
                <a:latin typeface="Arimo"/>
                <a:ea typeface="Arimo"/>
                <a:cs typeface="Arimo"/>
                <a:sym typeface="Arimo"/>
              </a:rPr>
              <a:t>Attrition rate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1273284" y="5816650"/>
            <a:ext cx="2599433" cy="16971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125" dirty="0">
                <a:solidFill>
                  <a:srgbClr val="E0D6DE"/>
                </a:solidFill>
                <a:latin typeface="Arimo"/>
                <a:ea typeface="Arimo"/>
                <a:cs typeface="Arimo"/>
                <a:sym typeface="Arimo"/>
              </a:rPr>
              <a:t>Percentage of employees who leaves company annually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4433202" y="5816650"/>
            <a:ext cx="2604195" cy="8250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125" dirty="0">
                <a:solidFill>
                  <a:srgbClr val="E0D6DE"/>
                </a:solidFill>
                <a:latin typeface="Arimo"/>
                <a:ea typeface="Arimo"/>
                <a:cs typeface="Arimo"/>
                <a:sym typeface="Arimo"/>
              </a:rPr>
              <a:t>Improve retention strategies</a:t>
            </a:r>
          </a:p>
        </p:txBody>
      </p:sp>
      <p:grpSp>
        <p:nvGrpSpPr>
          <p:cNvPr id="29" name="Group 29"/>
          <p:cNvGrpSpPr/>
          <p:nvPr/>
        </p:nvGrpSpPr>
        <p:grpSpPr>
          <a:xfrm>
            <a:off x="8108602" y="8834992"/>
            <a:ext cx="2752267" cy="575708"/>
            <a:chOff x="368696" y="1312410"/>
            <a:chExt cx="3669689" cy="767610"/>
          </a:xfrm>
        </p:grpSpPr>
        <p:sp>
          <p:nvSpPr>
            <p:cNvPr id="30" name="Freeform 30"/>
            <p:cNvSpPr/>
            <p:nvPr/>
          </p:nvSpPr>
          <p:spPr>
            <a:xfrm>
              <a:off x="368696" y="1312410"/>
              <a:ext cx="3669689" cy="767610"/>
            </a:xfrm>
            <a:custGeom>
              <a:avLst/>
              <a:gdLst/>
              <a:ahLst/>
              <a:cxnLst/>
              <a:rect l="l" t="t" r="r" b="b"/>
              <a:pathLst>
                <a:path w="12641072" h="2230247">
                  <a:moveTo>
                    <a:pt x="0" y="0"/>
                  </a:moveTo>
                  <a:lnTo>
                    <a:pt x="12641072" y="0"/>
                  </a:lnTo>
                  <a:lnTo>
                    <a:pt x="12641072" y="2230247"/>
                  </a:lnTo>
                  <a:lnTo>
                    <a:pt x="0" y="2230247"/>
                  </a:lnTo>
                  <a:close/>
                </a:path>
              </a:pathLst>
            </a:custGeom>
            <a:solidFill>
              <a:srgbClr val="FFFFFF">
                <a:alpha val="3922"/>
              </a:srgbClr>
            </a:solidFill>
          </p:spPr>
          <p:txBody>
            <a:bodyPr/>
            <a:lstStyle/>
            <a:p>
              <a:endParaRPr lang="en-US" dirty="0"/>
            </a:p>
          </p:txBody>
        </p:sp>
      </p:grpSp>
      <p:sp>
        <p:nvSpPr>
          <p:cNvPr id="31" name="TextBox 31"/>
          <p:cNvSpPr txBox="1"/>
          <p:nvPr/>
        </p:nvSpPr>
        <p:spPr>
          <a:xfrm>
            <a:off x="8108602" y="7930306"/>
            <a:ext cx="2604195" cy="389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125" dirty="0">
                <a:solidFill>
                  <a:srgbClr val="E0D6DE"/>
                </a:solidFill>
                <a:latin typeface="Arimo"/>
                <a:ea typeface="Arimo"/>
                <a:cs typeface="Arimo"/>
                <a:sym typeface="Arimo"/>
              </a:rPr>
              <a:t>Active employees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1273284" y="7930307"/>
            <a:ext cx="2747516" cy="16971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125" dirty="0">
                <a:solidFill>
                  <a:srgbClr val="E0D6DE"/>
                </a:solidFill>
                <a:latin typeface="Arimo"/>
                <a:ea typeface="Arimo"/>
                <a:cs typeface="Arimo"/>
                <a:sym typeface="Arimo"/>
              </a:rPr>
              <a:t>No. of employees currently working.</a:t>
            </a:r>
          </a:p>
          <a:p>
            <a:pPr algn="l">
              <a:lnSpc>
                <a:spcPts val="3437"/>
              </a:lnSpc>
            </a:pPr>
            <a:r>
              <a:rPr lang="en-US" sz="2125" dirty="0">
                <a:solidFill>
                  <a:srgbClr val="E0D6DE"/>
                </a:solidFill>
                <a:latin typeface="Arimo"/>
                <a:ea typeface="Arimo"/>
                <a:cs typeface="Arimo"/>
                <a:sym typeface="Arimo"/>
              </a:rPr>
              <a:t>Average age of current employees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4433202" y="7930306"/>
            <a:ext cx="2604195" cy="16971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125" dirty="0">
                <a:solidFill>
                  <a:srgbClr val="E0D6DE"/>
                </a:solidFill>
                <a:latin typeface="Arimo"/>
                <a:ea typeface="Arimo"/>
                <a:cs typeface="Arimo"/>
                <a:sym typeface="Arimo"/>
              </a:rPr>
              <a:t>Workforce Size</a:t>
            </a:r>
          </a:p>
          <a:p>
            <a:pPr algn="l">
              <a:lnSpc>
                <a:spcPts val="3437"/>
              </a:lnSpc>
            </a:pPr>
            <a:endParaRPr lang="en-US" sz="2125" dirty="0">
              <a:solidFill>
                <a:srgbClr val="E0D6DE"/>
              </a:solidFill>
              <a:latin typeface="Arimo"/>
              <a:ea typeface="Arimo"/>
              <a:cs typeface="Arimo"/>
              <a:sym typeface="Arimo"/>
            </a:endParaRPr>
          </a:p>
          <a:p>
            <a:pPr algn="l">
              <a:lnSpc>
                <a:spcPts val="3437"/>
              </a:lnSpc>
            </a:pPr>
            <a:r>
              <a:rPr lang="en-US" sz="2125" dirty="0">
                <a:solidFill>
                  <a:srgbClr val="E0D6DE"/>
                </a:solidFill>
                <a:latin typeface="Arimo"/>
                <a:ea typeface="Arimo"/>
                <a:cs typeface="Arimo"/>
                <a:sym typeface="Arimo"/>
              </a:rPr>
              <a:t>Age-specific workforce strategies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EE89E09-8B61-A40F-6EE7-120692663676}"/>
              </a:ext>
            </a:extLst>
          </p:cNvPr>
          <p:cNvSpPr txBox="1"/>
          <p:nvPr/>
        </p:nvSpPr>
        <p:spPr>
          <a:xfrm rot="10800000" flipV="1">
            <a:off x="8001000" y="8821183"/>
            <a:ext cx="4006092" cy="20813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125" dirty="0">
                <a:solidFill>
                  <a:srgbClr val="E0D6DE"/>
                </a:solidFill>
                <a:latin typeface="Arimo"/>
                <a:ea typeface="Arimo"/>
                <a:cs typeface="Arimo"/>
                <a:sym typeface="Arimo"/>
              </a:rPr>
              <a:t> Average Age</a:t>
            </a:r>
          </a:p>
          <a:p>
            <a:endParaRPr lang="en-US" dirty="0">
              <a:solidFill>
                <a:srgbClr val="E0D6DE"/>
              </a:solidFill>
              <a:latin typeface="Arimo"/>
              <a:ea typeface="Arimo"/>
              <a:cs typeface="Arimo"/>
              <a:sym typeface="Arimo"/>
            </a:endParaRPr>
          </a:p>
          <a:p>
            <a:endParaRPr lang="en-US" dirty="0">
              <a:solidFill>
                <a:srgbClr val="E0D6DE"/>
              </a:solidFill>
              <a:latin typeface="Arimo"/>
              <a:ea typeface="Arimo"/>
              <a:cs typeface="Arimo"/>
              <a:sym typeface="Arimo"/>
            </a:endParaRPr>
          </a:p>
          <a:p>
            <a:endParaRPr lang="en-US" dirty="0">
              <a:solidFill>
                <a:srgbClr val="E0D6DE"/>
              </a:solidFill>
              <a:latin typeface="Arimo"/>
              <a:ea typeface="Arimo"/>
              <a:cs typeface="Arimo"/>
              <a:sym typeface="Arimo"/>
            </a:endParaRPr>
          </a:p>
          <a:p>
            <a:endParaRPr lang="en-US" dirty="0">
              <a:solidFill>
                <a:srgbClr val="E0D6DE"/>
              </a:solidFill>
              <a:latin typeface="Arimo"/>
              <a:ea typeface="Arimo"/>
              <a:cs typeface="Arimo"/>
              <a:sym typeface="Arimo"/>
            </a:endParaRPr>
          </a:p>
          <a:p>
            <a:endParaRPr lang="en-US" dirty="0">
              <a:solidFill>
                <a:srgbClr val="E0D6DE"/>
              </a:solidFill>
              <a:latin typeface="Arimo"/>
              <a:ea typeface="Arimo"/>
              <a:cs typeface="Arimo"/>
              <a:sym typeface="Arimo"/>
            </a:endParaRPr>
          </a:p>
          <a:p>
            <a:endParaRPr lang="en-US" dirty="0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2AAAD443-2E4F-A2B8-63FE-822065A34E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6112" y="126749"/>
            <a:ext cx="15941285" cy="1801747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7070C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250904" y="765252"/>
            <a:ext cx="8893098" cy="11583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>
                <a:solidFill>
                  <a:srgbClr val="97B8FF"/>
                </a:solidFill>
                <a:latin typeface="Arimo"/>
                <a:ea typeface="Arimo"/>
                <a:cs typeface="Arimo"/>
                <a:sym typeface="Arimo"/>
              </a:rPr>
              <a:t>Gender Based Attrition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27255" y="1996998"/>
            <a:ext cx="4962294" cy="7071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97B8FF"/>
                </a:solidFill>
                <a:latin typeface="Arimo"/>
                <a:ea typeface="Arimo"/>
                <a:cs typeface="Arimo"/>
                <a:sym typeface="Arimo"/>
              </a:rPr>
              <a:t>Female Attrition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27255" y="2710909"/>
            <a:ext cx="7345867" cy="13334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dirty="0">
                <a:solidFill>
                  <a:srgbClr val="E0D6DE"/>
                </a:solidFill>
                <a:latin typeface="Arimo"/>
                <a:ea typeface="Arimo"/>
                <a:cs typeface="Arimo"/>
                <a:sym typeface="Arimo"/>
              </a:rPr>
              <a:t>Analyze attrition rates among female employees, focusing on job satisfaction, work-life balance, career progression to implement tailored retention plans.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38769" y="4752826"/>
            <a:ext cx="2982951" cy="7432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97B8FF"/>
                </a:solidFill>
                <a:latin typeface="Arimo"/>
                <a:ea typeface="Arimo"/>
                <a:cs typeface="Arimo"/>
                <a:sym typeface="Arimo"/>
              </a:rPr>
              <a:t>Male Attrition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38770" y="5442956"/>
            <a:ext cx="7499195" cy="13334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dirty="0">
                <a:solidFill>
                  <a:srgbClr val="E0D6DE"/>
                </a:solidFill>
                <a:latin typeface="Arimo"/>
                <a:ea typeface="Arimo"/>
                <a:cs typeface="Arimo"/>
                <a:sym typeface="Arimo"/>
              </a:rPr>
              <a:t>Explore male employee attrition patterns, addressing challenges related to the career growth, recognition and workplace culture to retain valuable talent.</a:t>
            </a:r>
          </a:p>
        </p:txBody>
      </p:sp>
      <p:sp>
        <p:nvSpPr>
          <p:cNvPr id="10" name="Freeform 10"/>
          <p:cNvSpPr/>
          <p:nvPr/>
        </p:nvSpPr>
        <p:spPr>
          <a:xfrm>
            <a:off x="9422780" y="1857715"/>
            <a:ext cx="8280549" cy="5800385"/>
          </a:xfrm>
          <a:custGeom>
            <a:avLst/>
            <a:gdLst/>
            <a:ahLst/>
            <a:cxnLst/>
            <a:rect l="l" t="t" r="r" b="b"/>
            <a:pathLst>
              <a:path w="8280549" h="5800385">
                <a:moveTo>
                  <a:pt x="0" y="0"/>
                </a:moveTo>
                <a:lnTo>
                  <a:pt x="8280549" y="0"/>
                </a:lnTo>
                <a:lnTo>
                  <a:pt x="8280549" y="5800386"/>
                </a:lnTo>
                <a:lnTo>
                  <a:pt x="0" y="580038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7070C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7850237" y="2352378"/>
            <a:ext cx="9445526" cy="18290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>
                <a:solidFill>
                  <a:srgbClr val="97B8FF"/>
                </a:solidFill>
                <a:latin typeface="Arimo"/>
                <a:ea typeface="Arimo"/>
                <a:cs typeface="Arimo"/>
                <a:sym typeface="Arimo"/>
              </a:rPr>
              <a:t>Department Wise Attrition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7845475" y="4601915"/>
            <a:ext cx="9455051" cy="3280172"/>
            <a:chOff x="0" y="0"/>
            <a:chExt cx="12606735" cy="437356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2606655" cy="4373499"/>
            </a:xfrm>
            <a:custGeom>
              <a:avLst/>
              <a:gdLst/>
              <a:ahLst/>
              <a:cxnLst/>
              <a:rect l="l" t="t" r="r" b="b"/>
              <a:pathLst>
                <a:path w="12606655" h="4373499">
                  <a:moveTo>
                    <a:pt x="0" y="62992"/>
                  </a:moveTo>
                  <a:cubicBezTo>
                    <a:pt x="0" y="28194"/>
                    <a:pt x="28321" y="0"/>
                    <a:pt x="63119" y="0"/>
                  </a:cubicBezTo>
                  <a:lnTo>
                    <a:pt x="12543536" y="0"/>
                  </a:lnTo>
                  <a:lnTo>
                    <a:pt x="12543536" y="6350"/>
                  </a:lnTo>
                  <a:lnTo>
                    <a:pt x="12543536" y="0"/>
                  </a:lnTo>
                  <a:cubicBezTo>
                    <a:pt x="12578461" y="0"/>
                    <a:pt x="12606655" y="28194"/>
                    <a:pt x="12606655" y="62992"/>
                  </a:cubicBezTo>
                  <a:lnTo>
                    <a:pt x="12600305" y="62992"/>
                  </a:lnTo>
                  <a:lnTo>
                    <a:pt x="12606655" y="62992"/>
                  </a:lnTo>
                  <a:lnTo>
                    <a:pt x="12606655" y="4310507"/>
                  </a:lnTo>
                  <a:lnTo>
                    <a:pt x="12600305" y="4310507"/>
                  </a:lnTo>
                  <a:lnTo>
                    <a:pt x="12606655" y="4310507"/>
                  </a:lnTo>
                  <a:cubicBezTo>
                    <a:pt x="12606655" y="4345305"/>
                    <a:pt x="12578334" y="4373499"/>
                    <a:pt x="12543536" y="4373499"/>
                  </a:cubicBezTo>
                  <a:lnTo>
                    <a:pt x="12543536" y="4367149"/>
                  </a:lnTo>
                  <a:lnTo>
                    <a:pt x="12543536" y="4373499"/>
                  </a:lnTo>
                  <a:lnTo>
                    <a:pt x="63119" y="4373499"/>
                  </a:lnTo>
                  <a:lnTo>
                    <a:pt x="63119" y="4367149"/>
                  </a:lnTo>
                  <a:lnTo>
                    <a:pt x="63119" y="4373499"/>
                  </a:lnTo>
                  <a:cubicBezTo>
                    <a:pt x="28194" y="4373499"/>
                    <a:pt x="0" y="4345305"/>
                    <a:pt x="0" y="4310507"/>
                  </a:cubicBezTo>
                  <a:lnTo>
                    <a:pt x="0" y="62992"/>
                  </a:lnTo>
                  <a:lnTo>
                    <a:pt x="6350" y="62992"/>
                  </a:lnTo>
                  <a:lnTo>
                    <a:pt x="0" y="62992"/>
                  </a:lnTo>
                  <a:moveTo>
                    <a:pt x="12700" y="62992"/>
                  </a:moveTo>
                  <a:lnTo>
                    <a:pt x="12700" y="4310507"/>
                  </a:lnTo>
                  <a:lnTo>
                    <a:pt x="6350" y="4310507"/>
                  </a:lnTo>
                  <a:lnTo>
                    <a:pt x="12700" y="4310507"/>
                  </a:lnTo>
                  <a:cubicBezTo>
                    <a:pt x="12700" y="4338320"/>
                    <a:pt x="35306" y="4360799"/>
                    <a:pt x="63119" y="4360799"/>
                  </a:cubicBezTo>
                  <a:lnTo>
                    <a:pt x="12543536" y="4360799"/>
                  </a:lnTo>
                  <a:cubicBezTo>
                    <a:pt x="12571349" y="4360799"/>
                    <a:pt x="12593955" y="4338193"/>
                    <a:pt x="12593955" y="4310507"/>
                  </a:cubicBezTo>
                  <a:lnTo>
                    <a:pt x="12593955" y="62992"/>
                  </a:lnTo>
                  <a:cubicBezTo>
                    <a:pt x="12593955" y="35179"/>
                    <a:pt x="12571349" y="12700"/>
                    <a:pt x="12543536" y="12700"/>
                  </a:cubicBezTo>
                  <a:lnTo>
                    <a:pt x="63119" y="12700"/>
                  </a:lnTo>
                  <a:lnTo>
                    <a:pt x="63119" y="6350"/>
                  </a:lnTo>
                  <a:lnTo>
                    <a:pt x="63119" y="12700"/>
                  </a:lnTo>
                  <a:cubicBezTo>
                    <a:pt x="35306" y="12700"/>
                    <a:pt x="12700" y="35306"/>
                    <a:pt x="12700" y="62992"/>
                  </a:cubicBezTo>
                  <a:close/>
                </a:path>
              </a:pathLst>
            </a:custGeom>
            <a:solidFill>
              <a:srgbClr val="FFFFFF">
                <a:alpha val="23922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7859762" y="4616202"/>
            <a:ext cx="9426476" cy="812899"/>
            <a:chOff x="0" y="0"/>
            <a:chExt cx="12568635" cy="108386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2568682" cy="1083818"/>
            </a:xfrm>
            <a:custGeom>
              <a:avLst/>
              <a:gdLst/>
              <a:ahLst/>
              <a:cxnLst/>
              <a:rect l="l" t="t" r="r" b="b"/>
              <a:pathLst>
                <a:path w="12568682" h="1083818">
                  <a:moveTo>
                    <a:pt x="0" y="0"/>
                  </a:moveTo>
                  <a:lnTo>
                    <a:pt x="12568682" y="0"/>
                  </a:lnTo>
                  <a:lnTo>
                    <a:pt x="12568682" y="1083818"/>
                  </a:lnTo>
                  <a:lnTo>
                    <a:pt x="0" y="1083818"/>
                  </a:lnTo>
                  <a:close/>
                </a:path>
              </a:pathLst>
            </a:custGeom>
            <a:solidFill>
              <a:srgbClr val="FFFFFF">
                <a:alpha val="3922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8143280" y="4691063"/>
            <a:ext cx="4141440" cy="5584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E0D6DE"/>
                </a:solidFill>
                <a:latin typeface="Arimo"/>
                <a:ea typeface="Arimo"/>
                <a:cs typeface="Arimo"/>
                <a:sym typeface="Arimo"/>
              </a:rPr>
              <a:t>Department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861280" y="4691063"/>
            <a:ext cx="4141440" cy="5584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E0D6DE"/>
                </a:solidFill>
                <a:latin typeface="Arimo"/>
                <a:ea typeface="Arimo"/>
                <a:cs typeface="Arimo"/>
                <a:sym typeface="Arimo"/>
              </a:rPr>
              <a:t>Attrition Rate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7859762" y="5429101"/>
            <a:ext cx="9426476" cy="812899"/>
            <a:chOff x="0" y="0"/>
            <a:chExt cx="12568635" cy="108386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2568682" cy="1083818"/>
            </a:xfrm>
            <a:custGeom>
              <a:avLst/>
              <a:gdLst/>
              <a:ahLst/>
              <a:cxnLst/>
              <a:rect l="l" t="t" r="r" b="b"/>
              <a:pathLst>
                <a:path w="12568682" h="1083818">
                  <a:moveTo>
                    <a:pt x="0" y="0"/>
                  </a:moveTo>
                  <a:lnTo>
                    <a:pt x="12568682" y="0"/>
                  </a:lnTo>
                  <a:lnTo>
                    <a:pt x="12568682" y="1083818"/>
                  </a:lnTo>
                  <a:lnTo>
                    <a:pt x="0" y="1083818"/>
                  </a:lnTo>
                  <a:close/>
                </a:path>
              </a:pathLst>
            </a:custGeom>
            <a:solidFill>
              <a:srgbClr val="000000">
                <a:alpha val="3922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8143280" y="5503961"/>
            <a:ext cx="4141440" cy="5584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E0D6DE"/>
                </a:solidFill>
                <a:latin typeface="Arimo"/>
                <a:ea typeface="Arimo"/>
                <a:cs typeface="Arimo"/>
                <a:sym typeface="Arimo"/>
              </a:rPr>
              <a:t>Sales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861280" y="5503961"/>
            <a:ext cx="4141440" cy="4101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dirty="0">
                <a:solidFill>
                  <a:srgbClr val="E0D6DE"/>
                </a:solidFill>
                <a:latin typeface="Arimo"/>
                <a:ea typeface="Arimo"/>
                <a:cs typeface="Arimo"/>
                <a:sym typeface="Arimo"/>
              </a:rPr>
              <a:t>38.82%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7859762" y="6242000"/>
            <a:ext cx="9426476" cy="812899"/>
            <a:chOff x="0" y="0"/>
            <a:chExt cx="12568635" cy="1083865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2568682" cy="1083818"/>
            </a:xfrm>
            <a:custGeom>
              <a:avLst/>
              <a:gdLst/>
              <a:ahLst/>
              <a:cxnLst/>
              <a:rect l="l" t="t" r="r" b="b"/>
              <a:pathLst>
                <a:path w="12568682" h="1083818">
                  <a:moveTo>
                    <a:pt x="0" y="0"/>
                  </a:moveTo>
                  <a:lnTo>
                    <a:pt x="12568682" y="0"/>
                  </a:lnTo>
                  <a:lnTo>
                    <a:pt x="12568682" y="1083818"/>
                  </a:lnTo>
                  <a:lnTo>
                    <a:pt x="0" y="1083818"/>
                  </a:lnTo>
                  <a:close/>
                </a:path>
              </a:pathLst>
            </a:custGeom>
            <a:solidFill>
              <a:srgbClr val="FFFFFF">
                <a:alpha val="3922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8143280" y="6316861"/>
            <a:ext cx="4141440" cy="5584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E0D6DE"/>
                </a:solidFill>
                <a:latin typeface="Arimo"/>
                <a:ea typeface="Arimo"/>
                <a:cs typeface="Arimo"/>
                <a:sym typeface="Arimo"/>
              </a:rPr>
              <a:t>R&amp;D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2861280" y="6316861"/>
            <a:ext cx="4141440" cy="4101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dirty="0">
                <a:solidFill>
                  <a:srgbClr val="E0D6DE"/>
                </a:solidFill>
                <a:latin typeface="Arimo"/>
                <a:ea typeface="Arimo"/>
                <a:cs typeface="Arimo"/>
                <a:sym typeface="Arimo"/>
              </a:rPr>
              <a:t>56.12%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7859762" y="7054900"/>
            <a:ext cx="9426476" cy="812899"/>
            <a:chOff x="0" y="0"/>
            <a:chExt cx="12568635" cy="1083865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2568682" cy="1083818"/>
            </a:xfrm>
            <a:custGeom>
              <a:avLst/>
              <a:gdLst/>
              <a:ahLst/>
              <a:cxnLst/>
              <a:rect l="l" t="t" r="r" b="b"/>
              <a:pathLst>
                <a:path w="12568682" h="1083818">
                  <a:moveTo>
                    <a:pt x="0" y="0"/>
                  </a:moveTo>
                  <a:lnTo>
                    <a:pt x="12568682" y="0"/>
                  </a:lnTo>
                  <a:lnTo>
                    <a:pt x="12568682" y="1083818"/>
                  </a:lnTo>
                  <a:lnTo>
                    <a:pt x="0" y="1083818"/>
                  </a:lnTo>
                  <a:close/>
                </a:path>
              </a:pathLst>
            </a:custGeom>
            <a:solidFill>
              <a:srgbClr val="000000">
                <a:alpha val="3922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8143280" y="7129760"/>
            <a:ext cx="4141440" cy="5584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E0D6DE"/>
                </a:solidFill>
                <a:latin typeface="Arimo"/>
                <a:ea typeface="Arimo"/>
                <a:cs typeface="Arimo"/>
                <a:sym typeface="Arimo"/>
              </a:rPr>
              <a:t>HR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2861280" y="7129760"/>
            <a:ext cx="4141440" cy="4101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dirty="0">
                <a:solidFill>
                  <a:srgbClr val="E0D6DE"/>
                </a:solidFill>
                <a:latin typeface="Arimo"/>
                <a:ea typeface="Arimo"/>
                <a:cs typeface="Arimo"/>
                <a:sym typeface="Arimo"/>
              </a:rPr>
              <a:t>5.06%</a:t>
            </a:r>
          </a:p>
        </p:txBody>
      </p:sp>
      <p:sp>
        <p:nvSpPr>
          <p:cNvPr id="24" name="Freeform 24"/>
          <p:cNvSpPr/>
          <p:nvPr/>
        </p:nvSpPr>
        <p:spPr>
          <a:xfrm>
            <a:off x="669776" y="2722472"/>
            <a:ext cx="6310001" cy="5154853"/>
          </a:xfrm>
          <a:custGeom>
            <a:avLst/>
            <a:gdLst/>
            <a:ahLst/>
            <a:cxnLst/>
            <a:rect l="l" t="t" r="r" b="b"/>
            <a:pathLst>
              <a:path w="6310001" h="5154853">
                <a:moveTo>
                  <a:pt x="0" y="0"/>
                </a:moveTo>
                <a:lnTo>
                  <a:pt x="6310001" y="0"/>
                </a:lnTo>
                <a:lnTo>
                  <a:pt x="6310001" y="5154853"/>
                </a:lnTo>
                <a:lnTo>
                  <a:pt x="0" y="515485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0" y="3810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7070C"/>
            </a:solidFill>
          </p:spPr>
          <p:txBody>
            <a:bodyPr/>
            <a:lstStyle/>
            <a:p>
              <a:endParaRPr lang="en-US" dirty="0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992238" y="1542455"/>
            <a:ext cx="8929985" cy="9431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>
                <a:solidFill>
                  <a:srgbClr val="97B8FF"/>
                </a:solidFill>
                <a:latin typeface="Arimo"/>
                <a:ea typeface="Arimo"/>
                <a:cs typeface="Arimo"/>
                <a:sym typeface="Arimo"/>
              </a:rPr>
              <a:t>Workforce by Age Group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76598" y="2485579"/>
            <a:ext cx="4581078" cy="4072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 dirty="0">
                <a:solidFill>
                  <a:srgbClr val="E0D6DE"/>
                </a:solidFill>
                <a:latin typeface="Arimo"/>
                <a:ea typeface="Arimo"/>
                <a:cs typeface="Arimo"/>
                <a:sym typeface="Arimo"/>
              </a:rPr>
              <a:t>Dominant Age Groups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92238" y="3191619"/>
            <a:ext cx="4581078" cy="64267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dirty="0">
                <a:solidFill>
                  <a:srgbClr val="E0D6DE"/>
                </a:solidFill>
                <a:latin typeface="Arimo"/>
                <a:ea typeface="Arimo"/>
                <a:cs typeface="Arimo"/>
              </a:rPr>
              <a:t>The age groups 30–34 and 35–39 have the highest number of employees, with 155 and 129 employees, respectively.</a:t>
            </a:r>
          </a:p>
          <a:p>
            <a:pPr algn="l">
              <a:lnSpc>
                <a:spcPts val="3562"/>
              </a:lnSpc>
            </a:pPr>
            <a:endParaRPr lang="en-US" sz="2187" dirty="0">
              <a:solidFill>
                <a:srgbClr val="E0D6DE"/>
              </a:solidFill>
              <a:latin typeface="Arimo"/>
              <a:ea typeface="Arimo"/>
              <a:cs typeface="Arimo"/>
              <a:sym typeface="Arimo"/>
            </a:endParaRPr>
          </a:p>
          <a:p>
            <a:pPr algn="l">
              <a:lnSpc>
                <a:spcPts val="3562"/>
              </a:lnSpc>
            </a:pPr>
            <a:endParaRPr lang="en-US" sz="2187" dirty="0">
              <a:solidFill>
                <a:srgbClr val="E0D6DE"/>
              </a:solidFill>
              <a:latin typeface="Arimo"/>
              <a:ea typeface="Arimo"/>
              <a:cs typeface="Arimo"/>
              <a:sym typeface="Arimo"/>
            </a:endParaRPr>
          </a:p>
          <a:p>
            <a:pPr algn="l">
              <a:lnSpc>
                <a:spcPts val="3562"/>
              </a:lnSpc>
            </a:pPr>
            <a:endParaRPr lang="en-US" sz="2187" dirty="0">
              <a:solidFill>
                <a:srgbClr val="E0D6DE"/>
              </a:solidFill>
              <a:latin typeface="Arimo"/>
              <a:ea typeface="Arimo"/>
              <a:cs typeface="Arimo"/>
              <a:sym typeface="Arimo"/>
            </a:endParaRPr>
          </a:p>
          <a:p>
            <a:pPr algn="l">
              <a:lnSpc>
                <a:spcPts val="3562"/>
              </a:lnSpc>
            </a:pPr>
            <a:endParaRPr lang="en-US" sz="2187" dirty="0">
              <a:solidFill>
                <a:schemeClr val="bg1"/>
              </a:solidFill>
              <a:latin typeface="Arimo"/>
              <a:ea typeface="Arimo"/>
              <a:cs typeface="Arimo"/>
              <a:sym typeface="Arimo"/>
            </a:endParaRPr>
          </a:p>
          <a:p>
            <a:pPr algn="l">
              <a:lnSpc>
                <a:spcPts val="3562"/>
              </a:lnSpc>
            </a:pPr>
            <a:r>
              <a:rPr lang="en-US" sz="2800" b="1" dirty="0">
                <a:solidFill>
                  <a:schemeClr val="bg1"/>
                </a:solidFill>
                <a:latin typeface="Arimo"/>
                <a:ea typeface="Arimo"/>
                <a:cs typeface="Arimo"/>
                <a:sym typeface="Arimo"/>
              </a:rPr>
              <a:t>Older Employees</a:t>
            </a:r>
          </a:p>
          <a:p>
            <a:pPr algn="l">
              <a:lnSpc>
                <a:spcPts val="3562"/>
              </a:lnSpc>
            </a:pPr>
            <a:r>
              <a:rPr lang="en-US" sz="2187" dirty="0">
                <a:solidFill>
                  <a:srgbClr val="E0D6DE"/>
                </a:solidFill>
                <a:latin typeface="Arimo"/>
                <a:ea typeface="Arimo"/>
                <a:cs typeface="Arimo"/>
              </a:rPr>
              <a:t>Employees aged 50 and above represent a smaller portion of the workforce, with counts decreasing progressively in the older age brackets.</a:t>
            </a:r>
            <a:endParaRPr lang="en-US" sz="2187" dirty="0">
              <a:solidFill>
                <a:srgbClr val="E0D6DE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5029200" y="5214129"/>
            <a:ext cx="4581078" cy="22567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800" b="1" dirty="0">
                <a:solidFill>
                  <a:srgbClr val="E0D6DE"/>
                </a:solidFill>
                <a:latin typeface="Arimo"/>
                <a:ea typeface="Arimo"/>
                <a:cs typeface="Arimo"/>
              </a:rPr>
              <a:t>Younger Employees</a:t>
            </a:r>
          </a:p>
          <a:p>
            <a:pPr algn="l">
              <a:lnSpc>
                <a:spcPts val="3562"/>
              </a:lnSpc>
            </a:pPr>
            <a:r>
              <a:rPr lang="en-US" sz="2187" dirty="0">
                <a:solidFill>
                  <a:srgbClr val="E0D6DE"/>
                </a:solidFill>
                <a:latin typeface="Arimo"/>
                <a:ea typeface="Arimo"/>
                <a:cs typeface="Arimo"/>
              </a:rPr>
              <a:t>The younger age groups, such as 20–24 and 25–29, have fewer employees, with counts of 24 and 52 respectively.</a:t>
            </a:r>
            <a:endParaRPr lang="en-US" sz="2187" dirty="0">
              <a:solidFill>
                <a:srgbClr val="E0D6DE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21" name="Freeform 21"/>
          <p:cNvSpPr/>
          <p:nvPr/>
        </p:nvSpPr>
        <p:spPr>
          <a:xfrm>
            <a:off x="10160952" y="1599754"/>
            <a:ext cx="7900445" cy="6007720"/>
          </a:xfrm>
          <a:custGeom>
            <a:avLst/>
            <a:gdLst/>
            <a:ahLst/>
            <a:cxnLst/>
            <a:rect l="l" t="t" r="r" b="b"/>
            <a:pathLst>
              <a:path w="7900445" h="6007720">
                <a:moveTo>
                  <a:pt x="0" y="0"/>
                </a:moveTo>
                <a:lnTo>
                  <a:pt x="7900445" y="0"/>
                </a:lnTo>
                <a:lnTo>
                  <a:pt x="7900445" y="6007720"/>
                </a:lnTo>
                <a:lnTo>
                  <a:pt x="0" y="600772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083" r="-7083"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7070C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992238" y="755749"/>
            <a:ext cx="8892331" cy="9431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>
                <a:solidFill>
                  <a:srgbClr val="97B8FF"/>
                </a:solidFill>
                <a:latin typeface="Arimo"/>
                <a:ea typeface="Arimo"/>
                <a:cs typeface="Arimo"/>
                <a:sym typeface="Arimo"/>
              </a:rPr>
              <a:t>Job Satisfaction Ratings</a:t>
            </a:r>
          </a:p>
        </p:txBody>
      </p:sp>
      <p:sp>
        <p:nvSpPr>
          <p:cNvPr id="6" name="Freeform 6" descr="preencoded.png"/>
          <p:cNvSpPr/>
          <p:nvPr/>
        </p:nvSpPr>
        <p:spPr>
          <a:xfrm>
            <a:off x="992238" y="2124075"/>
            <a:ext cx="1417588" cy="2268141"/>
          </a:xfrm>
          <a:custGeom>
            <a:avLst/>
            <a:gdLst/>
            <a:ahLst/>
            <a:cxnLst/>
            <a:rect l="l" t="t" r="r" b="b"/>
            <a:pathLst>
              <a:path w="1417588" h="2268141">
                <a:moveTo>
                  <a:pt x="0" y="0"/>
                </a:moveTo>
                <a:lnTo>
                  <a:pt x="1417587" y="0"/>
                </a:lnTo>
                <a:lnTo>
                  <a:pt x="1417587" y="2268141"/>
                </a:lnTo>
                <a:lnTo>
                  <a:pt x="0" y="22681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84" r="-8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2835027" y="2369492"/>
            <a:ext cx="4119265" cy="481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E0D6DE"/>
                </a:solidFill>
                <a:latin typeface="Arimo"/>
                <a:ea typeface="Arimo"/>
                <a:cs typeface="Arimo"/>
                <a:sym typeface="Arimo"/>
              </a:rPr>
              <a:t>Low Satisfaction Areas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835027" y="2915841"/>
            <a:ext cx="7602736" cy="10120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E0D6DE"/>
                </a:solidFill>
                <a:latin typeface="Arimo"/>
                <a:ea typeface="Arimo"/>
                <a:cs typeface="Arimo"/>
                <a:sym typeface="Arimo"/>
              </a:rPr>
              <a:t>Identify areas where employee satisfaction is lower and prioritize interventions to address these concerns.</a:t>
            </a:r>
          </a:p>
        </p:txBody>
      </p:sp>
      <p:sp>
        <p:nvSpPr>
          <p:cNvPr id="9" name="Freeform 9" descr="preencoded.png"/>
          <p:cNvSpPr/>
          <p:nvPr/>
        </p:nvSpPr>
        <p:spPr>
          <a:xfrm>
            <a:off x="992238" y="4392216"/>
            <a:ext cx="1417588" cy="2540943"/>
          </a:xfrm>
          <a:custGeom>
            <a:avLst/>
            <a:gdLst/>
            <a:ahLst/>
            <a:cxnLst/>
            <a:rect l="l" t="t" r="r" b="b"/>
            <a:pathLst>
              <a:path w="1417588" h="2540943">
                <a:moveTo>
                  <a:pt x="0" y="0"/>
                </a:moveTo>
                <a:lnTo>
                  <a:pt x="1417587" y="0"/>
                </a:lnTo>
                <a:lnTo>
                  <a:pt x="1417587" y="2540943"/>
                </a:lnTo>
                <a:lnTo>
                  <a:pt x="0" y="254094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3" r="-1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2835027" y="4637634"/>
            <a:ext cx="4246364" cy="481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E0D6DE"/>
                </a:solidFill>
                <a:latin typeface="Arimo"/>
                <a:ea typeface="Arimo"/>
                <a:cs typeface="Arimo"/>
                <a:sym typeface="Arimo"/>
              </a:rPr>
              <a:t>High Satisfaction Areas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835027" y="5183981"/>
            <a:ext cx="7602736" cy="1465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E0D6DE"/>
                </a:solidFill>
                <a:latin typeface="Arimo"/>
                <a:ea typeface="Arimo"/>
                <a:cs typeface="Arimo"/>
                <a:sym typeface="Arimo"/>
              </a:rPr>
              <a:t>Recognize aspects that contribute to high job satisfaction and leverage these strengths to foster a positive work environment.</a:t>
            </a:r>
          </a:p>
        </p:txBody>
      </p:sp>
      <p:sp>
        <p:nvSpPr>
          <p:cNvPr id="12" name="Freeform 12" descr="preencoded.png"/>
          <p:cNvSpPr/>
          <p:nvPr/>
        </p:nvSpPr>
        <p:spPr>
          <a:xfrm>
            <a:off x="992238" y="6933159"/>
            <a:ext cx="1417588" cy="2540942"/>
          </a:xfrm>
          <a:custGeom>
            <a:avLst/>
            <a:gdLst/>
            <a:ahLst/>
            <a:cxnLst/>
            <a:rect l="l" t="t" r="r" b="b"/>
            <a:pathLst>
              <a:path w="1417588" h="2540942">
                <a:moveTo>
                  <a:pt x="0" y="0"/>
                </a:moveTo>
                <a:lnTo>
                  <a:pt x="1417587" y="0"/>
                </a:lnTo>
                <a:lnTo>
                  <a:pt x="1417587" y="2540942"/>
                </a:lnTo>
                <a:lnTo>
                  <a:pt x="0" y="254094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3" r="-1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2835027" y="7178576"/>
            <a:ext cx="4648051" cy="481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E0D6DE"/>
                </a:solidFill>
                <a:latin typeface="Arimo"/>
                <a:ea typeface="Arimo"/>
                <a:cs typeface="Arimo"/>
                <a:sym typeface="Arimo"/>
              </a:rPr>
              <a:t>Continuous Improvement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835027" y="7724924"/>
            <a:ext cx="7602736" cy="1465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E0D6DE"/>
                </a:solidFill>
                <a:latin typeface="Arimo"/>
                <a:ea typeface="Arimo"/>
                <a:cs typeface="Arimo"/>
                <a:sym typeface="Arimo"/>
              </a:rPr>
              <a:t>Implement ongoing feedback mechanisms to gather employee insights and make continuous improvements to enhance overall job satisfaction.</a:t>
            </a:r>
          </a:p>
        </p:txBody>
      </p:sp>
      <p:sp>
        <p:nvSpPr>
          <p:cNvPr id="15" name="Freeform 15"/>
          <p:cNvSpPr/>
          <p:nvPr/>
        </p:nvSpPr>
        <p:spPr>
          <a:xfrm>
            <a:off x="10615270" y="1979341"/>
            <a:ext cx="7583480" cy="5491976"/>
          </a:xfrm>
          <a:custGeom>
            <a:avLst/>
            <a:gdLst/>
            <a:ahLst/>
            <a:cxnLst/>
            <a:rect l="l" t="t" r="r" b="b"/>
            <a:pathLst>
              <a:path w="7583480" h="5491976">
                <a:moveTo>
                  <a:pt x="0" y="0"/>
                </a:moveTo>
                <a:lnTo>
                  <a:pt x="7583480" y="0"/>
                </a:lnTo>
                <a:lnTo>
                  <a:pt x="7583480" y="5491976"/>
                </a:lnTo>
                <a:lnTo>
                  <a:pt x="0" y="549197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7070C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683014" y="514350"/>
            <a:ext cx="10677292" cy="13674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>
                <a:solidFill>
                  <a:srgbClr val="97B8FF"/>
                </a:solidFill>
                <a:latin typeface="Arimo"/>
                <a:ea typeface="Arimo"/>
                <a:cs typeface="Arimo"/>
                <a:sym typeface="Arimo"/>
              </a:rPr>
              <a:t>Education Field Wise Attrition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992238" y="1881770"/>
            <a:ext cx="4961930" cy="2871437"/>
            <a:chOff x="0" y="0"/>
            <a:chExt cx="6615907" cy="382858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615938" cy="3828542"/>
            </a:xfrm>
            <a:custGeom>
              <a:avLst/>
              <a:gdLst/>
              <a:ahLst/>
              <a:cxnLst/>
              <a:rect l="l" t="t" r="r" b="b"/>
              <a:pathLst>
                <a:path w="6615938" h="3828542">
                  <a:moveTo>
                    <a:pt x="0" y="0"/>
                  </a:moveTo>
                  <a:lnTo>
                    <a:pt x="6615938" y="0"/>
                  </a:lnTo>
                  <a:lnTo>
                    <a:pt x="6615938" y="3828542"/>
                  </a:lnTo>
                  <a:lnTo>
                    <a:pt x="0" y="3828542"/>
                  </a:lnTo>
                </a:path>
              </a:pathLst>
            </a:custGeom>
            <a:solidFill>
              <a:srgbClr val="26262B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101182" y="1843670"/>
            <a:ext cx="3718616" cy="4072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dirty="0">
                <a:solidFill>
                  <a:srgbClr val="E0D6DE"/>
                </a:solidFill>
                <a:latin typeface="Arimo"/>
                <a:ea typeface="Arimo"/>
                <a:cs typeface="Arimo"/>
                <a:sym typeface="Arimo"/>
              </a:rPr>
              <a:t>Life Sciences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01182" y="2334554"/>
            <a:ext cx="4852985" cy="22567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dirty="0">
                <a:solidFill>
                  <a:srgbClr val="E0D6DE"/>
                </a:solidFill>
                <a:latin typeface="Arimo"/>
                <a:ea typeface="Arimo"/>
                <a:cs typeface="Arimo"/>
              </a:rPr>
              <a:t>The highest attrition count is from employees with a background in Life Sciences, totaling 89 might be facing challenges due to job satisfaction and career growth.</a:t>
            </a:r>
            <a:endParaRPr lang="en-US" sz="2187" dirty="0">
              <a:solidFill>
                <a:srgbClr val="E0D6DE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grpSp>
        <p:nvGrpSpPr>
          <p:cNvPr id="10" name="Group 10"/>
          <p:cNvGrpSpPr/>
          <p:nvPr/>
        </p:nvGrpSpPr>
        <p:grpSpPr>
          <a:xfrm>
            <a:off x="6655851" y="1881769"/>
            <a:ext cx="4813399" cy="2871439"/>
            <a:chOff x="0" y="0"/>
            <a:chExt cx="6417865" cy="382858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417818" cy="3828542"/>
            </a:xfrm>
            <a:custGeom>
              <a:avLst/>
              <a:gdLst/>
              <a:ahLst/>
              <a:cxnLst/>
              <a:rect l="l" t="t" r="r" b="b"/>
              <a:pathLst>
                <a:path w="6417818" h="3828542">
                  <a:moveTo>
                    <a:pt x="0" y="99568"/>
                  </a:moveTo>
                  <a:cubicBezTo>
                    <a:pt x="0" y="44577"/>
                    <a:pt x="44577" y="0"/>
                    <a:pt x="99568" y="0"/>
                  </a:cubicBezTo>
                  <a:lnTo>
                    <a:pt x="6318250" y="0"/>
                  </a:lnTo>
                  <a:cubicBezTo>
                    <a:pt x="6373241" y="0"/>
                    <a:pt x="6417818" y="44577"/>
                    <a:pt x="6417818" y="99568"/>
                  </a:cubicBezTo>
                  <a:lnTo>
                    <a:pt x="6417818" y="3728974"/>
                  </a:lnTo>
                  <a:cubicBezTo>
                    <a:pt x="6417818" y="3783965"/>
                    <a:pt x="6373241" y="3828542"/>
                    <a:pt x="6318250" y="3828542"/>
                  </a:cubicBezTo>
                  <a:lnTo>
                    <a:pt x="99568" y="3828542"/>
                  </a:lnTo>
                  <a:cubicBezTo>
                    <a:pt x="44577" y="3828542"/>
                    <a:pt x="0" y="3783965"/>
                    <a:pt x="0" y="3728974"/>
                  </a:cubicBezTo>
                  <a:close/>
                </a:path>
              </a:pathLst>
            </a:custGeom>
            <a:solidFill>
              <a:srgbClr val="26262B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6804720" y="1843669"/>
            <a:ext cx="3147744" cy="4072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dirty="0">
                <a:solidFill>
                  <a:srgbClr val="E0D6DE"/>
                </a:solidFill>
                <a:latin typeface="Arimo"/>
                <a:ea typeface="Arimo"/>
                <a:cs typeface="Arimo"/>
                <a:sym typeface="Arimo"/>
              </a:rPr>
              <a:t>Medical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804720" y="2181226"/>
            <a:ext cx="4555586" cy="22629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dirty="0">
                <a:solidFill>
                  <a:srgbClr val="E0D6DE"/>
                </a:solidFill>
                <a:latin typeface="Arimo"/>
                <a:ea typeface="Arimo"/>
                <a:cs typeface="Arimo"/>
              </a:rPr>
              <a:t>Medical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187" dirty="0">
                <a:solidFill>
                  <a:srgbClr val="E0D6DE"/>
                </a:solidFill>
                <a:latin typeface="Arimo"/>
                <a:ea typeface="Arimo"/>
                <a:cs typeface="Arimo"/>
              </a:rPr>
              <a:t>professionals account for the second-highest attrition count, with 63 employees leaving</a:t>
            </a:r>
            <a:r>
              <a:rPr lang="en-US" sz="2400" dirty="0">
                <a:solidFill>
                  <a:schemeClr val="bg1"/>
                </a:solidFill>
                <a:latin typeface="Arimo"/>
                <a:ea typeface="Arimo"/>
                <a:cs typeface="Arimo"/>
              </a:rPr>
              <a:t> </a:t>
            </a:r>
            <a:r>
              <a:rPr lang="en-US" sz="2187" dirty="0">
                <a:solidFill>
                  <a:srgbClr val="E0D6DE"/>
                </a:solidFill>
                <a:latin typeface="Arimo"/>
                <a:ea typeface="Arimo"/>
                <a:cs typeface="Arimo"/>
              </a:rPr>
              <a:t>due to job related stress, workload issues, better opportunities.</a:t>
            </a:r>
            <a:endParaRPr lang="en-US" sz="2187" dirty="0">
              <a:solidFill>
                <a:srgbClr val="E0D6DE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grpSp>
        <p:nvGrpSpPr>
          <p:cNvPr id="14" name="Group 14"/>
          <p:cNvGrpSpPr/>
          <p:nvPr/>
        </p:nvGrpSpPr>
        <p:grpSpPr>
          <a:xfrm>
            <a:off x="2402634" y="5310766"/>
            <a:ext cx="5245447" cy="3448199"/>
            <a:chOff x="0" y="0"/>
            <a:chExt cx="6993930" cy="4597598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993890" cy="4597527"/>
            </a:xfrm>
            <a:custGeom>
              <a:avLst/>
              <a:gdLst/>
              <a:ahLst/>
              <a:cxnLst/>
              <a:rect l="l" t="t" r="r" b="b"/>
              <a:pathLst>
                <a:path w="6993890" h="4597527">
                  <a:moveTo>
                    <a:pt x="0" y="56642"/>
                  </a:moveTo>
                  <a:cubicBezTo>
                    <a:pt x="0" y="25400"/>
                    <a:pt x="25400" y="0"/>
                    <a:pt x="56642" y="0"/>
                  </a:cubicBezTo>
                  <a:lnTo>
                    <a:pt x="6937248" y="0"/>
                  </a:lnTo>
                  <a:cubicBezTo>
                    <a:pt x="6968617" y="0"/>
                    <a:pt x="6993890" y="25400"/>
                    <a:pt x="6993890" y="56642"/>
                  </a:cubicBezTo>
                  <a:lnTo>
                    <a:pt x="6993890" y="4540885"/>
                  </a:lnTo>
                  <a:cubicBezTo>
                    <a:pt x="6993890" y="4572254"/>
                    <a:pt x="6968490" y="4597527"/>
                    <a:pt x="6937248" y="4597527"/>
                  </a:cubicBezTo>
                  <a:lnTo>
                    <a:pt x="56642" y="4597527"/>
                  </a:lnTo>
                  <a:cubicBezTo>
                    <a:pt x="25273" y="4597527"/>
                    <a:pt x="0" y="4572127"/>
                    <a:pt x="0" y="4540885"/>
                  </a:cubicBezTo>
                  <a:close/>
                </a:path>
              </a:pathLst>
            </a:custGeom>
            <a:solidFill>
              <a:srgbClr val="26262B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2783361" y="5375107"/>
            <a:ext cx="4864720" cy="4653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E0D6DE"/>
                </a:solidFill>
                <a:latin typeface="Arimo"/>
                <a:ea typeface="Arimo"/>
                <a:cs typeface="Arimo"/>
                <a:sym typeface="Arimo"/>
              </a:rPr>
              <a:t>Other Fields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564780" y="5958701"/>
            <a:ext cx="4864720" cy="27184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dirty="0">
                <a:solidFill>
                  <a:srgbClr val="E0D6DE"/>
                </a:solidFill>
                <a:latin typeface="Arimo"/>
                <a:ea typeface="Arimo"/>
                <a:cs typeface="Arimo"/>
              </a:rPr>
              <a:t>The "Others" category, including non-specific fields, Technical Degrees (32), and Marketing (35), have significantly lower attrition counts compared to Life Sciences and Medical. HR with lowest attrition of only 7.</a:t>
            </a:r>
            <a:endParaRPr lang="en-US" sz="2187" dirty="0">
              <a:solidFill>
                <a:srgbClr val="E0D6DE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8" name="Freeform 18"/>
          <p:cNvSpPr/>
          <p:nvPr/>
        </p:nvSpPr>
        <p:spPr>
          <a:xfrm>
            <a:off x="9752806" y="5204125"/>
            <a:ext cx="6476520" cy="3958682"/>
          </a:xfrm>
          <a:custGeom>
            <a:avLst/>
            <a:gdLst/>
            <a:ahLst/>
            <a:cxnLst/>
            <a:rect l="l" t="t" r="r" b="b"/>
            <a:pathLst>
              <a:path w="6476520" h="3958682">
                <a:moveTo>
                  <a:pt x="0" y="0"/>
                </a:moveTo>
                <a:lnTo>
                  <a:pt x="6476520" y="0"/>
                </a:lnTo>
                <a:lnTo>
                  <a:pt x="6476520" y="3958682"/>
                </a:lnTo>
                <a:lnTo>
                  <a:pt x="0" y="395868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7070C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609600" y="1159705"/>
            <a:ext cx="11545228" cy="825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dirty="0">
                <a:solidFill>
                  <a:srgbClr val="97B8FF"/>
                </a:solidFill>
                <a:latin typeface="Arimo"/>
                <a:ea typeface="Arimo"/>
                <a:cs typeface="Arimo"/>
                <a:sym typeface="Arimo"/>
              </a:rPr>
              <a:t>Attrition by Gender and Age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92238" y="6628829"/>
            <a:ext cx="16000362" cy="36417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3562"/>
              </a:lnSpc>
              <a:buFont typeface="Arial" panose="020B0604020202020204" pitchFamily="34" charset="0"/>
              <a:buChar char="•"/>
            </a:pPr>
            <a:r>
              <a:rPr lang="en-US" sz="2187" dirty="0">
                <a:solidFill>
                  <a:srgbClr val="E0D6DE"/>
                </a:solidFill>
                <a:latin typeface="Arimo"/>
                <a:ea typeface="Arimo"/>
                <a:cs typeface="Arimo"/>
              </a:rPr>
              <a:t>Male attrition is consistently higher than female attrition in most age groups, suggesting a potential need to explore male-specific retention challenges.</a:t>
            </a:r>
          </a:p>
          <a:p>
            <a:pPr marL="342900" indent="-342900" algn="l">
              <a:lnSpc>
                <a:spcPts val="3562"/>
              </a:lnSpc>
              <a:buFont typeface="Arial" panose="020B0604020202020204" pitchFamily="34" charset="0"/>
              <a:buChar char="•"/>
            </a:pPr>
            <a:r>
              <a:rPr lang="en-US" sz="2187" dirty="0">
                <a:solidFill>
                  <a:srgbClr val="E0D6DE"/>
                </a:solidFill>
                <a:latin typeface="Arimo"/>
                <a:ea typeface="Arimo"/>
                <a:cs typeface="Arimo"/>
              </a:rPr>
              <a:t>The 25–34 age group has the highest attrition, indicating a pivotal area for intervention through career growth and engagement strategies.</a:t>
            </a:r>
            <a:endParaRPr lang="en-US" sz="2187" dirty="0">
              <a:solidFill>
                <a:srgbClr val="E0D6DE"/>
              </a:solidFill>
              <a:latin typeface="Arimo"/>
              <a:ea typeface="Arimo"/>
              <a:cs typeface="Arimo"/>
              <a:sym typeface="Arimo"/>
            </a:endParaRPr>
          </a:p>
          <a:p>
            <a:pPr algn="l">
              <a:lnSpc>
                <a:spcPts val="3562"/>
              </a:lnSpc>
            </a:pPr>
            <a:endParaRPr lang="en-US" sz="2187" dirty="0">
              <a:solidFill>
                <a:srgbClr val="E0D6DE"/>
              </a:solidFill>
              <a:latin typeface="Arimo"/>
              <a:ea typeface="Arimo"/>
              <a:cs typeface="Arimo"/>
              <a:sym typeface="Arimo"/>
            </a:endParaRPr>
          </a:p>
          <a:p>
            <a:pPr algn="l">
              <a:lnSpc>
                <a:spcPts val="3562"/>
              </a:lnSpc>
            </a:pPr>
            <a:endParaRPr lang="en-US" sz="2187" dirty="0">
              <a:solidFill>
                <a:srgbClr val="E0D6DE"/>
              </a:solidFill>
              <a:latin typeface="Arimo"/>
              <a:ea typeface="Arimo"/>
              <a:cs typeface="Arimo"/>
              <a:sym typeface="Arimo"/>
            </a:endParaRPr>
          </a:p>
          <a:p>
            <a:pPr algn="l">
              <a:lnSpc>
                <a:spcPts val="3562"/>
              </a:lnSpc>
            </a:pPr>
            <a:endParaRPr lang="en-US" sz="2187" dirty="0">
              <a:solidFill>
                <a:srgbClr val="E0D6DE"/>
              </a:solidFill>
              <a:latin typeface="Arimo"/>
              <a:ea typeface="Arimo"/>
              <a:cs typeface="Arimo"/>
              <a:sym typeface="Arimo"/>
            </a:endParaRPr>
          </a:p>
          <a:p>
            <a:pPr algn="l">
              <a:lnSpc>
                <a:spcPts val="3562"/>
              </a:lnSpc>
            </a:pPr>
            <a:endParaRPr lang="en-US" sz="2187" dirty="0">
              <a:solidFill>
                <a:srgbClr val="E0D6DE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73C30B3-9634-F6FF-801A-EBC603FD82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2238" y="2469976"/>
            <a:ext cx="15478854" cy="3732889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7070C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Freeform 5" descr="preencoded.png"/>
          <p:cNvSpPr/>
          <p:nvPr/>
        </p:nvSpPr>
        <p:spPr>
          <a:xfrm>
            <a:off x="16049019" y="9686925"/>
            <a:ext cx="2153256" cy="514350"/>
          </a:xfrm>
          <a:custGeom>
            <a:avLst/>
            <a:gdLst/>
            <a:ahLst/>
            <a:cxnLst/>
            <a:rect l="l" t="t" r="r" b="b"/>
            <a:pathLst>
              <a:path w="2153256" h="514350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501805" y="305266"/>
            <a:ext cx="9701561" cy="1241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>
                <a:solidFill>
                  <a:srgbClr val="97B8FF"/>
                </a:solidFill>
                <a:latin typeface="Arimo"/>
                <a:ea typeface="Arimo"/>
                <a:cs typeface="Arimo"/>
                <a:sym typeface="Arimo"/>
              </a:rPr>
              <a:t>Final Dashboard Overview</a:t>
            </a:r>
          </a:p>
        </p:txBody>
      </p:sp>
      <p:sp>
        <p:nvSpPr>
          <p:cNvPr id="7" name="Freeform 7"/>
          <p:cNvSpPr/>
          <p:nvPr/>
        </p:nvSpPr>
        <p:spPr>
          <a:xfrm>
            <a:off x="74738" y="1"/>
            <a:ext cx="18213262" cy="10286999"/>
          </a:xfrm>
          <a:custGeom>
            <a:avLst/>
            <a:gdLst/>
            <a:ahLst/>
            <a:cxnLst/>
            <a:rect l="l" t="t" r="r" b="b"/>
            <a:pathLst>
              <a:path w="18101750" h="10287000">
                <a:moveTo>
                  <a:pt x="0" y="0"/>
                </a:moveTo>
                <a:lnTo>
                  <a:pt x="18101749" y="0"/>
                </a:lnTo>
                <a:lnTo>
                  <a:pt x="18101749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793" r="-793"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7070C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533399" y="1333500"/>
            <a:ext cx="6826405" cy="825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dirty="0">
                <a:solidFill>
                  <a:srgbClr val="97B8FF"/>
                </a:solidFill>
                <a:latin typeface="Arimo"/>
                <a:ea typeface="Arimo"/>
                <a:cs typeface="Arimo"/>
                <a:sym typeface="Arimo"/>
              </a:rPr>
              <a:t>Key Findings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85800" y="2476500"/>
            <a:ext cx="16459200" cy="55058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3562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bg1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Overall Attrition Rate: </a:t>
            </a:r>
            <a:r>
              <a:rPr lang="en-US" sz="2400" dirty="0">
                <a:solidFill>
                  <a:schemeClr val="bg1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The organization attrition rate is 16.12%, with a workforce of 1470 employees. </a:t>
            </a:r>
          </a:p>
          <a:p>
            <a:pPr marL="342900" indent="-342900" algn="l">
              <a:lnSpc>
                <a:spcPts val="3562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bg1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Gender Based Attrition: </a:t>
            </a:r>
            <a:r>
              <a:rPr lang="en-US" sz="2400" dirty="0">
                <a:solidFill>
                  <a:schemeClr val="bg1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Male attrition is (150 employees) significantly higher than a female attrition (87 employees).</a:t>
            </a:r>
          </a:p>
          <a:p>
            <a:pPr marL="342900" indent="-342900" algn="l">
              <a:lnSpc>
                <a:spcPts val="3562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bg1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Department wise Attrition: </a:t>
            </a:r>
            <a:r>
              <a:rPr lang="en-US" sz="2400" dirty="0">
                <a:solidFill>
                  <a:schemeClr val="bg1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R&amp;D department has the highest attrition while HR department has the lowest attrition.</a:t>
            </a:r>
          </a:p>
          <a:p>
            <a:pPr marL="342900" indent="-342900" algn="l">
              <a:lnSpc>
                <a:spcPts val="3562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bg1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Education field insights: </a:t>
            </a:r>
            <a:r>
              <a:rPr lang="en-US" sz="2400" dirty="0">
                <a:solidFill>
                  <a:schemeClr val="bg1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Life sciences professionals has the highest attrition indicating potential dissatisfaction and better external opportunities.</a:t>
            </a:r>
          </a:p>
          <a:p>
            <a:pPr marL="342900" indent="-342900" algn="l">
              <a:lnSpc>
                <a:spcPts val="3562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bg1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Age group Dynamics: </a:t>
            </a:r>
            <a:r>
              <a:rPr lang="en-US" sz="2400" dirty="0">
                <a:solidFill>
                  <a:schemeClr val="bg1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Attrition is peak in 25-34 age group, highlighting retention challenges for early career professionals.</a:t>
            </a:r>
          </a:p>
          <a:p>
            <a:pPr marL="342900" indent="-342900" algn="l">
              <a:lnSpc>
                <a:spcPts val="3562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bg1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Job satisfaction variability: </a:t>
            </a:r>
            <a:r>
              <a:rPr lang="en-US" sz="2400" dirty="0">
                <a:solidFill>
                  <a:schemeClr val="bg1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Certain roles show significantly lower satisfaction ratings, emphasizing the need to improve employee engagement and retention.</a:t>
            </a:r>
          </a:p>
          <a:p>
            <a:pPr marL="342900" indent="-342900" algn="l">
              <a:lnSpc>
                <a:spcPts val="3562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  <a:p>
            <a:pPr algn="l">
              <a:lnSpc>
                <a:spcPts val="3562"/>
              </a:lnSpc>
            </a:pPr>
            <a:endParaRPr lang="en-US" sz="2400" b="1" dirty="0">
              <a:solidFill>
                <a:schemeClr val="bg1"/>
              </a:solidFill>
            </a:endParaRPr>
          </a:p>
          <a:p>
            <a:pPr algn="l">
              <a:lnSpc>
                <a:spcPts val="3562"/>
              </a:lnSpc>
            </a:pPr>
            <a:r>
              <a:rPr lang="en-US" sz="2400" b="1" dirty="0">
                <a:solidFill>
                  <a:schemeClr val="bg1"/>
                </a:solidFill>
              </a:rPr>
              <a:t> 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7070C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457200" y="423507"/>
            <a:ext cx="9980564" cy="825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dirty="0">
                <a:solidFill>
                  <a:srgbClr val="97B8FF"/>
                </a:solidFill>
                <a:latin typeface="Arimo"/>
                <a:ea typeface="Arimo"/>
                <a:cs typeface="Arimo"/>
                <a:sym typeface="Arimo"/>
              </a:rPr>
              <a:t>Conclusion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57200" y="1409700"/>
            <a:ext cx="9980564" cy="17951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dirty="0">
                <a:solidFill>
                  <a:srgbClr val="E0D6DE"/>
                </a:solidFill>
                <a:latin typeface="Arimo"/>
                <a:ea typeface="Arimo"/>
                <a:cs typeface="Arimo"/>
                <a:sym typeface="Arimo"/>
              </a:rPr>
              <a:t>HR Analytics Dashboard </a:t>
            </a:r>
            <a:r>
              <a:rPr lang="en-US" sz="2187" dirty="0">
                <a:solidFill>
                  <a:srgbClr val="E0D6DE"/>
                </a:solidFill>
                <a:latin typeface="Arimo"/>
                <a:ea typeface="Arimo"/>
                <a:cs typeface="Arimo"/>
              </a:rPr>
              <a:t>provides valuable insights into workforce dynamics, highlighting key areas such as attrition trends, departmental challenges, gender disparities, and age-specific patterns.</a:t>
            </a:r>
            <a:endParaRPr lang="en-US" sz="2187" dirty="0">
              <a:solidFill>
                <a:srgbClr val="E0D6DE"/>
              </a:solidFill>
              <a:latin typeface="Arimo"/>
              <a:ea typeface="Arimo"/>
              <a:cs typeface="Arimo"/>
              <a:sym typeface="Arimo"/>
            </a:endParaRPr>
          </a:p>
          <a:p>
            <a:pPr algn="l">
              <a:lnSpc>
                <a:spcPts val="3562"/>
              </a:lnSpc>
            </a:pPr>
            <a:endParaRPr lang="en-US" sz="2187" dirty="0">
              <a:solidFill>
                <a:srgbClr val="E0D6DE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0" name="Freeform 7">
            <a:extLst>
              <a:ext uri="{FF2B5EF4-FFF2-40B4-BE49-F238E27FC236}">
                <a16:creationId xmlns:a16="http://schemas.microsoft.com/office/drawing/2014/main" id="{DC6333C8-B4C0-8EBB-D232-527E81505D0F}"/>
              </a:ext>
            </a:extLst>
          </p:cNvPr>
          <p:cNvSpPr/>
          <p:nvPr/>
        </p:nvSpPr>
        <p:spPr>
          <a:xfrm>
            <a:off x="4286658" y="3365005"/>
            <a:ext cx="11791541" cy="5664695"/>
          </a:xfrm>
          <a:custGeom>
            <a:avLst/>
            <a:gdLst/>
            <a:ahLst/>
            <a:cxnLst/>
            <a:rect l="l" t="t" r="r" b="b"/>
            <a:pathLst>
              <a:path w="18101750" h="10287000">
                <a:moveTo>
                  <a:pt x="0" y="0"/>
                </a:moveTo>
                <a:lnTo>
                  <a:pt x="18101749" y="0"/>
                </a:lnTo>
                <a:lnTo>
                  <a:pt x="18101749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93" r="-793"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7070C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Freeform 5" descr="preencoded.png"/>
          <p:cNvSpPr/>
          <p:nvPr/>
        </p:nvSpPr>
        <p:spPr>
          <a:xfrm>
            <a:off x="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7178598" y="571269"/>
            <a:ext cx="6858000" cy="9610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>
                <a:solidFill>
                  <a:srgbClr val="97B8FF"/>
                </a:solidFill>
                <a:latin typeface="Arimo"/>
                <a:ea typeface="Arimo"/>
                <a:cs typeface="Arimo"/>
                <a:sym typeface="Arimo"/>
              </a:rPr>
              <a:t>Contents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875549" y="1494236"/>
            <a:ext cx="8202651" cy="95629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11174" lvl="1" indent="-205587" algn="l">
              <a:lnSpc>
                <a:spcPts val="3407"/>
              </a:lnSpc>
              <a:buAutoNum type="arabicPeriod"/>
            </a:pPr>
            <a:r>
              <a:rPr lang="en-US" sz="2726" dirty="0">
                <a:solidFill>
                  <a:srgbClr val="E0D6DE"/>
                </a:solidFill>
                <a:latin typeface="Arimo"/>
                <a:ea typeface="Arimo"/>
                <a:cs typeface="Arimo"/>
                <a:sym typeface="Arimo"/>
              </a:rPr>
              <a:t>Introduction</a:t>
            </a:r>
          </a:p>
          <a:p>
            <a:pPr marL="411174" lvl="1" indent="-205587" algn="l">
              <a:lnSpc>
                <a:spcPts val="3407"/>
              </a:lnSpc>
              <a:buAutoNum type="arabicPeriod"/>
            </a:pPr>
            <a:r>
              <a:rPr lang="en-US" sz="2726" dirty="0">
                <a:solidFill>
                  <a:srgbClr val="E0D6DE"/>
                </a:solidFill>
                <a:latin typeface="Arimo"/>
                <a:ea typeface="Arimo"/>
                <a:cs typeface="Arimo"/>
                <a:sym typeface="Arimo"/>
              </a:rPr>
              <a:t>Problem Statement</a:t>
            </a:r>
          </a:p>
          <a:p>
            <a:pPr marL="411174" lvl="1" indent="-205587" algn="l">
              <a:lnSpc>
                <a:spcPts val="3407"/>
              </a:lnSpc>
              <a:buAutoNum type="arabicPeriod"/>
            </a:pPr>
            <a:r>
              <a:rPr lang="en-US" sz="2726" dirty="0">
                <a:solidFill>
                  <a:srgbClr val="E0D6DE"/>
                </a:solidFill>
                <a:latin typeface="Arimo"/>
                <a:ea typeface="Arimo"/>
                <a:cs typeface="Arimo"/>
                <a:sym typeface="Arimo"/>
              </a:rPr>
              <a:t>Objectives</a:t>
            </a:r>
          </a:p>
          <a:p>
            <a:pPr marL="411174" lvl="1" indent="-205587" algn="l">
              <a:lnSpc>
                <a:spcPts val="3407"/>
              </a:lnSpc>
              <a:buAutoNum type="arabicPeriod"/>
            </a:pPr>
            <a:r>
              <a:rPr lang="en-US" sz="2726" dirty="0">
                <a:solidFill>
                  <a:srgbClr val="E0D6DE"/>
                </a:solidFill>
                <a:latin typeface="Arimo"/>
                <a:ea typeface="Arimo"/>
                <a:cs typeface="Arimo"/>
                <a:sym typeface="Arimo"/>
              </a:rPr>
              <a:t>Purpose, Motivation and Target audience</a:t>
            </a:r>
          </a:p>
          <a:p>
            <a:pPr marL="411174" lvl="1" indent="-205587" algn="l">
              <a:lnSpc>
                <a:spcPts val="3407"/>
              </a:lnSpc>
              <a:buAutoNum type="arabicPeriod"/>
            </a:pPr>
            <a:r>
              <a:rPr lang="en-US" sz="2726" dirty="0">
                <a:solidFill>
                  <a:srgbClr val="E0D6DE"/>
                </a:solidFill>
                <a:latin typeface="Arimo"/>
                <a:ea typeface="Arimo"/>
                <a:cs typeface="Arimo"/>
                <a:sym typeface="Arimo"/>
              </a:rPr>
              <a:t>Project Overview</a:t>
            </a:r>
          </a:p>
          <a:p>
            <a:pPr marL="411174" lvl="1" indent="-205587" algn="l">
              <a:lnSpc>
                <a:spcPts val="3407"/>
              </a:lnSpc>
              <a:buAutoNum type="arabicPeriod"/>
            </a:pPr>
            <a:r>
              <a:rPr lang="en-US" sz="2726" dirty="0">
                <a:solidFill>
                  <a:srgbClr val="E0D6DE"/>
                </a:solidFill>
                <a:latin typeface="Arimo"/>
                <a:ea typeface="Arimo"/>
                <a:cs typeface="Arimo"/>
                <a:sym typeface="Arimo"/>
              </a:rPr>
              <a:t>Tableau Dashboard Design</a:t>
            </a:r>
          </a:p>
          <a:p>
            <a:pPr marL="411174" lvl="1" indent="-205587" algn="l">
              <a:lnSpc>
                <a:spcPts val="3407"/>
              </a:lnSpc>
              <a:buAutoNum type="arabicPeriod"/>
            </a:pPr>
            <a:r>
              <a:rPr lang="en-US" sz="2726" dirty="0">
                <a:solidFill>
                  <a:srgbClr val="E0D6DE"/>
                </a:solidFill>
                <a:latin typeface="Arimo"/>
                <a:ea typeface="Arimo"/>
                <a:cs typeface="Arimo"/>
                <a:sym typeface="Arimo"/>
              </a:rPr>
              <a:t>Data Sources</a:t>
            </a:r>
          </a:p>
          <a:p>
            <a:pPr marL="411174" lvl="1" indent="-205587" algn="l">
              <a:lnSpc>
                <a:spcPts val="3407"/>
              </a:lnSpc>
              <a:buAutoNum type="arabicPeriod"/>
            </a:pPr>
            <a:r>
              <a:rPr lang="en-US" sz="2726" dirty="0">
                <a:solidFill>
                  <a:srgbClr val="E0D6DE"/>
                </a:solidFill>
                <a:latin typeface="Arimo"/>
                <a:ea typeface="Arimo"/>
                <a:cs typeface="Arimo"/>
                <a:sym typeface="Arimo"/>
              </a:rPr>
              <a:t>Key Metrics and KPIs</a:t>
            </a:r>
          </a:p>
          <a:p>
            <a:pPr marL="411174" lvl="1" indent="-205587" algn="l">
              <a:lnSpc>
                <a:spcPts val="3407"/>
              </a:lnSpc>
              <a:buAutoNum type="arabicPeriod"/>
            </a:pPr>
            <a:r>
              <a:rPr lang="en-US" sz="2726" dirty="0">
                <a:solidFill>
                  <a:srgbClr val="E0D6DE"/>
                </a:solidFill>
                <a:latin typeface="Arimo"/>
                <a:ea typeface="Arimo"/>
                <a:cs typeface="Arimo"/>
                <a:sym typeface="Arimo"/>
              </a:rPr>
              <a:t>Gender Based Attrition</a:t>
            </a:r>
          </a:p>
          <a:p>
            <a:pPr marL="411174" lvl="1" indent="-205587" algn="l">
              <a:lnSpc>
                <a:spcPts val="3407"/>
              </a:lnSpc>
              <a:buAutoNum type="arabicPeriod"/>
            </a:pPr>
            <a:r>
              <a:rPr lang="en-US" sz="2726" dirty="0">
                <a:solidFill>
                  <a:srgbClr val="E0D6DE"/>
                </a:solidFill>
                <a:latin typeface="Arimo"/>
                <a:ea typeface="Arimo"/>
                <a:cs typeface="Arimo"/>
                <a:sym typeface="Arimo"/>
              </a:rPr>
              <a:t>Department-wise Attrition</a:t>
            </a:r>
          </a:p>
          <a:p>
            <a:pPr marL="411174" lvl="1" indent="-205587" algn="l">
              <a:lnSpc>
                <a:spcPts val="3407"/>
              </a:lnSpc>
              <a:buAutoNum type="arabicPeriod"/>
            </a:pPr>
            <a:r>
              <a:rPr lang="en-US" sz="2726" dirty="0">
                <a:solidFill>
                  <a:srgbClr val="E0D6DE"/>
                </a:solidFill>
                <a:latin typeface="Arimo"/>
                <a:ea typeface="Arimo"/>
                <a:cs typeface="Arimo"/>
                <a:sym typeface="Arimo"/>
              </a:rPr>
              <a:t>Workforce by Age Group</a:t>
            </a:r>
          </a:p>
          <a:p>
            <a:pPr marL="411174" lvl="1" indent="-205587" algn="l">
              <a:lnSpc>
                <a:spcPts val="3407"/>
              </a:lnSpc>
              <a:buAutoNum type="arabicPeriod"/>
            </a:pPr>
            <a:r>
              <a:rPr lang="en-US" sz="2726" dirty="0">
                <a:solidFill>
                  <a:srgbClr val="E0D6DE"/>
                </a:solidFill>
                <a:latin typeface="Arimo"/>
                <a:ea typeface="Arimo"/>
                <a:cs typeface="Arimo"/>
                <a:sym typeface="Arimo"/>
              </a:rPr>
              <a:t>Job satisfaction Ratings</a:t>
            </a:r>
          </a:p>
          <a:p>
            <a:pPr marL="411174" lvl="1" indent="-205587" algn="l">
              <a:lnSpc>
                <a:spcPts val="3407"/>
              </a:lnSpc>
              <a:buAutoNum type="arabicPeriod"/>
            </a:pPr>
            <a:r>
              <a:rPr lang="en-US" sz="2726" dirty="0">
                <a:solidFill>
                  <a:srgbClr val="E0D6DE"/>
                </a:solidFill>
                <a:latin typeface="Arimo"/>
                <a:ea typeface="Arimo"/>
                <a:cs typeface="Arimo"/>
                <a:sym typeface="Arimo"/>
              </a:rPr>
              <a:t>Education field wise Attrition</a:t>
            </a:r>
          </a:p>
          <a:p>
            <a:pPr marL="411174" lvl="1" indent="-205587" algn="l">
              <a:lnSpc>
                <a:spcPts val="3407"/>
              </a:lnSpc>
              <a:buAutoNum type="arabicPeriod"/>
            </a:pPr>
            <a:r>
              <a:rPr lang="en-US" sz="2726" dirty="0">
                <a:solidFill>
                  <a:srgbClr val="E0D6DE"/>
                </a:solidFill>
                <a:latin typeface="Arimo"/>
                <a:ea typeface="Arimo"/>
                <a:cs typeface="Arimo"/>
                <a:sym typeface="Arimo"/>
              </a:rPr>
              <a:t>Attrition by Gender and Age</a:t>
            </a:r>
          </a:p>
          <a:p>
            <a:pPr marL="411174" lvl="1" indent="-205587" algn="l">
              <a:lnSpc>
                <a:spcPts val="3407"/>
              </a:lnSpc>
              <a:buAutoNum type="arabicPeriod"/>
            </a:pPr>
            <a:r>
              <a:rPr lang="en-US" sz="2726" dirty="0">
                <a:solidFill>
                  <a:srgbClr val="E0D6DE"/>
                </a:solidFill>
                <a:latin typeface="Arimo"/>
                <a:ea typeface="Arimo"/>
                <a:cs typeface="Arimo"/>
                <a:sym typeface="Arimo"/>
              </a:rPr>
              <a:t>Final Dashboard Overview</a:t>
            </a:r>
          </a:p>
          <a:p>
            <a:pPr marL="411174" lvl="1" indent="-205587" algn="l">
              <a:lnSpc>
                <a:spcPts val="3407"/>
              </a:lnSpc>
              <a:buAutoNum type="arabicPeriod"/>
            </a:pPr>
            <a:r>
              <a:rPr lang="en-US" sz="2726" dirty="0">
                <a:solidFill>
                  <a:srgbClr val="E0D6DE"/>
                </a:solidFill>
                <a:latin typeface="Arimo"/>
                <a:ea typeface="Arimo"/>
                <a:cs typeface="Arimo"/>
                <a:sym typeface="Arimo"/>
              </a:rPr>
              <a:t>Key findings</a:t>
            </a:r>
          </a:p>
          <a:p>
            <a:pPr marL="411174" lvl="1" indent="-205587" algn="l">
              <a:lnSpc>
                <a:spcPts val="3407"/>
              </a:lnSpc>
              <a:buAutoNum type="arabicPeriod"/>
            </a:pPr>
            <a:r>
              <a:rPr lang="en-US" sz="2726" dirty="0">
                <a:solidFill>
                  <a:srgbClr val="E0D6DE"/>
                </a:solidFill>
                <a:latin typeface="Arimo"/>
                <a:ea typeface="Arimo"/>
                <a:cs typeface="Arimo"/>
                <a:sym typeface="Arimo"/>
              </a:rPr>
              <a:t>Conclusion</a:t>
            </a:r>
          </a:p>
          <a:p>
            <a:pPr marL="411000" lvl="1" indent="-205500" algn="l">
              <a:lnSpc>
                <a:spcPts val="3407"/>
              </a:lnSpc>
              <a:buAutoNum type="arabicPeriod"/>
            </a:pPr>
            <a:r>
              <a:rPr lang="en-US" sz="2726" dirty="0">
                <a:solidFill>
                  <a:srgbClr val="E0D6DE"/>
                </a:solidFill>
                <a:latin typeface="Arimo"/>
                <a:ea typeface="Arimo"/>
                <a:cs typeface="Arimo"/>
                <a:sym typeface="Arimo"/>
              </a:rPr>
              <a:t>Recommendations &amp; Potential Interventions</a:t>
            </a:r>
          </a:p>
          <a:p>
            <a:pPr marL="411174" lvl="1" indent="-205587" algn="l">
              <a:lnSpc>
                <a:spcPts val="3407"/>
              </a:lnSpc>
              <a:buAutoNum type="arabicPeriod"/>
            </a:pPr>
            <a:r>
              <a:rPr lang="en-US" sz="2726" dirty="0">
                <a:solidFill>
                  <a:srgbClr val="E0D6DE"/>
                </a:solidFill>
                <a:latin typeface="Arimo"/>
                <a:ea typeface="Arimo"/>
                <a:cs typeface="Arimo"/>
                <a:sym typeface="Arimo"/>
              </a:rPr>
              <a:t>Predictive Analytics Opportunities</a:t>
            </a:r>
          </a:p>
          <a:p>
            <a:pPr marL="411174" lvl="1" indent="-205587" algn="l">
              <a:lnSpc>
                <a:spcPts val="3407"/>
              </a:lnSpc>
              <a:buAutoNum type="arabicPeriod"/>
            </a:pPr>
            <a:r>
              <a:rPr lang="en-US" sz="2726" dirty="0">
                <a:solidFill>
                  <a:srgbClr val="E0D6DE"/>
                </a:solidFill>
                <a:latin typeface="Arimo"/>
                <a:ea typeface="Arimo"/>
                <a:cs typeface="Arimo"/>
                <a:sym typeface="Arimo"/>
              </a:rPr>
              <a:t>Challenges and Future scope</a:t>
            </a:r>
          </a:p>
          <a:p>
            <a:pPr marL="411174" lvl="1" indent="-205587" algn="l">
              <a:lnSpc>
                <a:spcPts val="3407"/>
              </a:lnSpc>
            </a:pPr>
            <a:endParaRPr lang="en-US" sz="2726" dirty="0">
              <a:solidFill>
                <a:srgbClr val="E0D6DE"/>
              </a:solidFill>
              <a:latin typeface="Arimo"/>
              <a:ea typeface="Arimo"/>
              <a:cs typeface="Arimo"/>
              <a:sym typeface="Arimo"/>
            </a:endParaRPr>
          </a:p>
          <a:p>
            <a:pPr marL="411174" lvl="1" indent="-205587" algn="l">
              <a:lnSpc>
                <a:spcPts val="3407"/>
              </a:lnSpc>
            </a:pPr>
            <a:r>
              <a:rPr lang="en-US" sz="2726" dirty="0">
                <a:solidFill>
                  <a:srgbClr val="E0D6DE"/>
                </a:solidFill>
                <a:latin typeface="Arimo"/>
                <a:ea typeface="Arimo"/>
                <a:cs typeface="Arimo"/>
                <a:sym typeface="Arimo"/>
              </a:rPr>
              <a:t>   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7070C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Freeform 5" descr="preencoded.png"/>
          <p:cNvSpPr/>
          <p:nvPr/>
        </p:nvSpPr>
        <p:spPr>
          <a:xfrm>
            <a:off x="16049019" y="9686925"/>
            <a:ext cx="2153256" cy="514350"/>
          </a:xfrm>
          <a:custGeom>
            <a:avLst/>
            <a:gdLst/>
            <a:ahLst/>
            <a:cxnLst/>
            <a:rect l="l" t="t" r="r" b="b"/>
            <a:pathLst>
              <a:path w="2153256" h="514350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992238" y="3307259"/>
            <a:ext cx="9445526" cy="825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dirty="0">
                <a:solidFill>
                  <a:srgbClr val="97B8FF"/>
                </a:solidFill>
                <a:latin typeface="Arimo"/>
                <a:ea typeface="Arimo"/>
                <a:cs typeface="Arimo"/>
                <a:sym typeface="Arimo"/>
              </a:rPr>
              <a:t>Recommendations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43000" y="4457700"/>
            <a:ext cx="9294764" cy="22746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3562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E0D6DE"/>
                </a:solidFill>
                <a:latin typeface="Arimo"/>
                <a:ea typeface="Arimo"/>
                <a:cs typeface="Arimo"/>
                <a:sym typeface="Arimo"/>
              </a:rPr>
              <a:t>Focus on High attrition departments.</a:t>
            </a:r>
          </a:p>
          <a:p>
            <a:pPr marL="342900" indent="-342900" algn="l">
              <a:lnSpc>
                <a:spcPts val="3562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E0D6DE"/>
                </a:solidFill>
                <a:latin typeface="Arimo"/>
                <a:ea typeface="Arimo"/>
                <a:cs typeface="Arimo"/>
                <a:sym typeface="Arimo"/>
              </a:rPr>
              <a:t>Address gender disparities</a:t>
            </a:r>
          </a:p>
          <a:p>
            <a:pPr marL="342900" indent="-342900" algn="l">
              <a:lnSpc>
                <a:spcPts val="3562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E0D6DE"/>
                </a:solidFill>
                <a:latin typeface="Arimo"/>
                <a:ea typeface="Arimo"/>
                <a:cs typeface="Arimo"/>
                <a:sym typeface="Arimo"/>
              </a:rPr>
              <a:t>Target age specific retention</a:t>
            </a:r>
          </a:p>
          <a:p>
            <a:pPr marL="342900" indent="-342900" algn="l">
              <a:lnSpc>
                <a:spcPts val="3562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E0D6DE"/>
                </a:solidFill>
                <a:latin typeface="Arimo"/>
                <a:ea typeface="Arimo"/>
                <a:cs typeface="Arimo"/>
                <a:sym typeface="Arimo"/>
              </a:rPr>
              <a:t>Improve job satisfaction</a:t>
            </a:r>
          </a:p>
          <a:p>
            <a:pPr marL="342900" indent="-342900" algn="l">
              <a:lnSpc>
                <a:spcPts val="3562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E0D6DE"/>
                </a:solidFill>
                <a:latin typeface="Arimo"/>
                <a:ea typeface="Arimo"/>
                <a:cs typeface="Arimo"/>
                <a:sym typeface="Arimo"/>
              </a:rPr>
              <a:t>Focus on education specific challenges </a:t>
            </a:r>
          </a:p>
        </p:txBody>
      </p:sp>
      <p:sp>
        <p:nvSpPr>
          <p:cNvPr id="8" name="Freeform 8" descr="preencoded.png"/>
          <p:cNvSpPr/>
          <p:nvPr/>
        </p:nvSpPr>
        <p:spPr>
          <a:xfrm>
            <a:off x="11430000" y="-7144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593A17-F871-BF36-1AB8-6E1492A24D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>
            <a:extLst>
              <a:ext uri="{FF2B5EF4-FFF2-40B4-BE49-F238E27FC236}">
                <a16:creationId xmlns:a16="http://schemas.microsoft.com/office/drawing/2014/main" id="{EAB1D4E1-AC5D-5210-07E3-31310A4D67DF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90027F27-EC43-6B8E-38FC-518FA6BF0CE7}"/>
              </a:ext>
            </a:extLst>
          </p:cNvPr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9C17345A-F699-14F1-BFA9-AD5EAF6C5ADF}"/>
                </a:ext>
              </a:extLst>
            </p:cNvPr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7070C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TextBox 6">
            <a:extLst>
              <a:ext uri="{FF2B5EF4-FFF2-40B4-BE49-F238E27FC236}">
                <a16:creationId xmlns:a16="http://schemas.microsoft.com/office/drawing/2014/main" id="{C36BC047-EC93-B041-1AA3-8CCB11C25EEE}"/>
              </a:ext>
            </a:extLst>
          </p:cNvPr>
          <p:cNvSpPr txBox="1"/>
          <p:nvPr/>
        </p:nvSpPr>
        <p:spPr>
          <a:xfrm>
            <a:off x="992238" y="3307259"/>
            <a:ext cx="9445526" cy="825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dirty="0">
                <a:solidFill>
                  <a:srgbClr val="97B8FF"/>
                </a:solidFill>
                <a:latin typeface="Arimo"/>
                <a:ea typeface="Arimo"/>
                <a:cs typeface="Arimo"/>
                <a:sym typeface="Arimo"/>
              </a:rPr>
              <a:t>Potential Interventions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84801DD0-C310-7B43-6BF5-544826E649B2}"/>
              </a:ext>
            </a:extLst>
          </p:cNvPr>
          <p:cNvSpPr txBox="1"/>
          <p:nvPr/>
        </p:nvSpPr>
        <p:spPr>
          <a:xfrm>
            <a:off x="1143000" y="4457700"/>
            <a:ext cx="9294764" cy="22746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3562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E0D6DE"/>
                </a:solidFill>
                <a:latin typeface="Arimo"/>
                <a:ea typeface="Arimo"/>
                <a:cs typeface="Arimo"/>
                <a:sym typeface="Arimo"/>
              </a:rPr>
              <a:t>Employee engagement programs.</a:t>
            </a:r>
          </a:p>
          <a:p>
            <a:pPr marL="342900" indent="-342900" algn="l">
              <a:lnSpc>
                <a:spcPts val="3562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E0D6DE"/>
                </a:solidFill>
                <a:latin typeface="Arimo"/>
                <a:ea typeface="Arimo"/>
                <a:cs typeface="Arimo"/>
                <a:sym typeface="Arimo"/>
              </a:rPr>
              <a:t>Career path and training</a:t>
            </a:r>
          </a:p>
          <a:p>
            <a:pPr marL="342900" indent="-342900" algn="l">
              <a:lnSpc>
                <a:spcPts val="3562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E0D6DE"/>
                </a:solidFill>
                <a:latin typeface="Arimo"/>
                <a:ea typeface="Arimo"/>
                <a:cs typeface="Arimo"/>
                <a:sym typeface="Arimo"/>
              </a:rPr>
              <a:t>Exit interviews</a:t>
            </a:r>
          </a:p>
          <a:p>
            <a:pPr marL="342900" indent="-342900" algn="l">
              <a:lnSpc>
                <a:spcPts val="3562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E0D6DE"/>
                </a:solidFill>
                <a:latin typeface="Arimo"/>
                <a:ea typeface="Arimo"/>
                <a:cs typeface="Arimo"/>
                <a:sym typeface="Arimo"/>
              </a:rPr>
              <a:t>Technology driven HR solutions</a:t>
            </a:r>
          </a:p>
          <a:p>
            <a:pPr marL="342900" indent="-342900" algn="l">
              <a:lnSpc>
                <a:spcPts val="3562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E0D6DE"/>
                </a:solidFill>
                <a:latin typeface="Arimo"/>
                <a:ea typeface="Arimo"/>
                <a:cs typeface="Arimo"/>
                <a:sym typeface="Arimo"/>
              </a:rPr>
              <a:t>Mentorship and support networks</a:t>
            </a:r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9600" y="2019300"/>
            <a:ext cx="9493552" cy="586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2562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57583F-D103-BEDE-4853-6238F075EC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>
            <a:extLst>
              <a:ext uri="{FF2B5EF4-FFF2-40B4-BE49-F238E27FC236}">
                <a16:creationId xmlns:a16="http://schemas.microsoft.com/office/drawing/2014/main" id="{D04D1C6F-5F80-4F79-F25A-6B8394375B1C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BE720BF7-8902-C82B-0229-D431D4326F71}"/>
              </a:ext>
            </a:extLst>
          </p:cNvPr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A401A13E-100D-A1C8-9413-84B8746D3950}"/>
                </a:ext>
              </a:extLst>
            </p:cNvPr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7070C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TextBox 6">
            <a:extLst>
              <a:ext uri="{FF2B5EF4-FFF2-40B4-BE49-F238E27FC236}">
                <a16:creationId xmlns:a16="http://schemas.microsoft.com/office/drawing/2014/main" id="{3A24A16F-DA2C-3B15-C7E8-4B7461344A28}"/>
              </a:ext>
            </a:extLst>
          </p:cNvPr>
          <p:cNvSpPr txBox="1"/>
          <p:nvPr/>
        </p:nvSpPr>
        <p:spPr>
          <a:xfrm>
            <a:off x="992238" y="3307259"/>
            <a:ext cx="6780162" cy="17108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dirty="0">
                <a:solidFill>
                  <a:srgbClr val="97B8FF"/>
                </a:solidFill>
                <a:latin typeface="Arimo"/>
                <a:ea typeface="Arimo"/>
                <a:cs typeface="Arimo"/>
                <a:sym typeface="Arimo"/>
              </a:rPr>
              <a:t>Predictive Analytics Opportunities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782C7525-06FC-E359-2D8F-FC46B8938397}"/>
              </a:ext>
            </a:extLst>
          </p:cNvPr>
          <p:cNvSpPr txBox="1"/>
          <p:nvPr/>
        </p:nvSpPr>
        <p:spPr>
          <a:xfrm>
            <a:off x="992238" y="5268889"/>
            <a:ext cx="9445526" cy="22746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3562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E0D6DE"/>
                </a:solidFill>
                <a:latin typeface="Arimo"/>
                <a:ea typeface="Arimo"/>
                <a:cs typeface="Arimo"/>
                <a:sym typeface="Arimo"/>
              </a:rPr>
              <a:t>Attrition prediction.</a:t>
            </a:r>
          </a:p>
          <a:p>
            <a:pPr marL="342900" indent="-342900" algn="l">
              <a:lnSpc>
                <a:spcPts val="3562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E0D6DE"/>
                </a:solidFill>
                <a:latin typeface="Arimo"/>
                <a:ea typeface="Arimo"/>
                <a:cs typeface="Arimo"/>
                <a:sym typeface="Arimo"/>
              </a:rPr>
              <a:t>Retention strategies</a:t>
            </a:r>
          </a:p>
          <a:p>
            <a:pPr marL="342900" indent="-342900" algn="l">
              <a:lnSpc>
                <a:spcPts val="3562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E0D6DE"/>
                </a:solidFill>
                <a:latin typeface="Arimo"/>
                <a:ea typeface="Arimo"/>
                <a:cs typeface="Arimo"/>
                <a:sym typeface="Arimo"/>
              </a:rPr>
              <a:t>Workforce planning</a:t>
            </a:r>
          </a:p>
          <a:p>
            <a:pPr marL="342900" indent="-342900" algn="l">
              <a:lnSpc>
                <a:spcPts val="3562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E0D6DE"/>
                </a:solidFill>
                <a:latin typeface="Arimo"/>
                <a:ea typeface="Arimo"/>
                <a:cs typeface="Arimo"/>
                <a:sym typeface="Arimo"/>
              </a:rPr>
              <a:t>Role suitability Analysis</a:t>
            </a:r>
          </a:p>
          <a:p>
            <a:pPr marL="342900" indent="-342900" algn="l">
              <a:lnSpc>
                <a:spcPts val="3562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E0D6DE"/>
                </a:solidFill>
                <a:latin typeface="Arimo"/>
                <a:ea typeface="Arimo"/>
                <a:cs typeface="Arimo"/>
                <a:sym typeface="Arimo"/>
              </a:rPr>
              <a:t>Impact of engagement programs</a:t>
            </a:r>
          </a:p>
        </p:txBody>
      </p:sp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3192" y="2742745"/>
            <a:ext cx="8174831" cy="5052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3821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958087-1712-836A-6B82-9DAB090036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>
            <a:extLst>
              <a:ext uri="{FF2B5EF4-FFF2-40B4-BE49-F238E27FC236}">
                <a16:creationId xmlns:a16="http://schemas.microsoft.com/office/drawing/2014/main" id="{4667D665-2AF7-1C11-FF56-FF9A7E55B51F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F31FC1AC-DFE2-F1B4-1025-0741889C7F16}"/>
              </a:ext>
            </a:extLst>
          </p:cNvPr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D22FD883-BCFC-4A77-628F-D8547A04607D}"/>
                </a:ext>
              </a:extLst>
            </p:cNvPr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7070C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Freeform 5" descr="preencoded.png">
            <a:extLst>
              <a:ext uri="{FF2B5EF4-FFF2-40B4-BE49-F238E27FC236}">
                <a16:creationId xmlns:a16="http://schemas.microsoft.com/office/drawing/2014/main" id="{0BB4BF7A-B600-6425-333A-784134DAEE8B}"/>
              </a:ext>
            </a:extLst>
          </p:cNvPr>
          <p:cNvSpPr/>
          <p:nvPr/>
        </p:nvSpPr>
        <p:spPr>
          <a:xfrm>
            <a:off x="16049019" y="9686925"/>
            <a:ext cx="2153256" cy="514350"/>
          </a:xfrm>
          <a:custGeom>
            <a:avLst/>
            <a:gdLst/>
            <a:ahLst/>
            <a:cxnLst/>
            <a:rect l="l" t="t" r="r" b="b"/>
            <a:pathLst>
              <a:path w="2153256" h="514350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CD40745B-0198-3F4A-A268-558DAA84524F}"/>
              </a:ext>
            </a:extLst>
          </p:cNvPr>
          <p:cNvSpPr txBox="1"/>
          <p:nvPr/>
        </p:nvSpPr>
        <p:spPr>
          <a:xfrm>
            <a:off x="762000" y="3314700"/>
            <a:ext cx="9601200" cy="34805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dirty="0">
                <a:solidFill>
                  <a:srgbClr val="97B8FF"/>
                </a:solidFill>
                <a:latin typeface="Arimo"/>
                <a:ea typeface="Arimo"/>
                <a:cs typeface="Arimo"/>
                <a:sym typeface="Arimo"/>
              </a:rPr>
              <a:t>Challenges</a:t>
            </a:r>
          </a:p>
          <a:p>
            <a:pPr algn="l">
              <a:lnSpc>
                <a:spcPts val="6937"/>
              </a:lnSpc>
            </a:pPr>
            <a:endParaRPr lang="en-US" sz="5562" dirty="0">
              <a:solidFill>
                <a:srgbClr val="97B8FF"/>
              </a:solidFill>
              <a:latin typeface="Arimo"/>
              <a:ea typeface="Arimo"/>
              <a:cs typeface="Arimo"/>
              <a:sym typeface="Arimo"/>
            </a:endParaRPr>
          </a:p>
          <a:p>
            <a:pPr algn="l">
              <a:lnSpc>
                <a:spcPts val="6937"/>
              </a:lnSpc>
            </a:pPr>
            <a:endParaRPr lang="en-US" sz="5562" dirty="0">
              <a:solidFill>
                <a:srgbClr val="97B8FF"/>
              </a:solidFill>
              <a:latin typeface="Arimo"/>
              <a:ea typeface="Arimo"/>
              <a:cs typeface="Arimo"/>
              <a:sym typeface="Arimo"/>
            </a:endParaRPr>
          </a:p>
          <a:p>
            <a:pPr algn="l">
              <a:lnSpc>
                <a:spcPts val="6937"/>
              </a:lnSpc>
            </a:pPr>
            <a:endParaRPr lang="en-US" sz="5562" dirty="0">
              <a:solidFill>
                <a:srgbClr val="97B8FF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ABFA34A3-9532-F058-6949-76ED98D47C52}"/>
              </a:ext>
            </a:extLst>
          </p:cNvPr>
          <p:cNvSpPr txBox="1"/>
          <p:nvPr/>
        </p:nvSpPr>
        <p:spPr>
          <a:xfrm>
            <a:off x="914400" y="4457700"/>
            <a:ext cx="8305800" cy="50267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3562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E0D6DE"/>
                </a:solidFill>
                <a:latin typeface="Arimo"/>
                <a:ea typeface="Arimo"/>
                <a:cs typeface="Arimo"/>
                <a:sym typeface="Arimo"/>
              </a:rPr>
              <a:t>High attrition rates in critical departments and age groups.</a:t>
            </a:r>
          </a:p>
          <a:p>
            <a:pPr marL="342900" indent="-342900" algn="l">
              <a:lnSpc>
                <a:spcPts val="3562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E0D6DE"/>
                </a:solidFill>
                <a:latin typeface="Arimo"/>
                <a:ea typeface="Arimo"/>
                <a:cs typeface="Arimo"/>
                <a:sym typeface="Arimo"/>
              </a:rPr>
              <a:t>Limited data accuracy and potential bias in analysis</a:t>
            </a:r>
          </a:p>
          <a:p>
            <a:pPr marL="342900" indent="-342900" algn="l">
              <a:lnSpc>
                <a:spcPts val="3562"/>
              </a:lnSpc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E0D6DE"/>
              </a:solidFill>
              <a:latin typeface="Arimo"/>
              <a:ea typeface="Arimo"/>
              <a:cs typeface="Arimo"/>
              <a:sym typeface="Arimo"/>
            </a:endParaRPr>
          </a:p>
          <a:p>
            <a:pPr marL="342900" indent="-342900" algn="l">
              <a:lnSpc>
                <a:spcPts val="3562"/>
              </a:lnSpc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E0D6DE"/>
              </a:solidFill>
              <a:latin typeface="Arimo"/>
              <a:ea typeface="Arimo"/>
              <a:cs typeface="Arimo"/>
              <a:sym typeface="Arimo"/>
            </a:endParaRPr>
          </a:p>
          <a:p>
            <a:pPr marL="342900" indent="-342900" algn="l">
              <a:lnSpc>
                <a:spcPts val="3562"/>
              </a:lnSpc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E0D6DE"/>
              </a:solidFill>
              <a:latin typeface="Arimo"/>
              <a:ea typeface="Arimo"/>
              <a:cs typeface="Arimo"/>
              <a:sym typeface="Arimo"/>
            </a:endParaRPr>
          </a:p>
          <a:p>
            <a:pPr marL="342900" indent="-342900" algn="l">
              <a:lnSpc>
                <a:spcPts val="3562"/>
              </a:lnSpc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E0D6DE"/>
              </a:solidFill>
              <a:latin typeface="Arimo"/>
              <a:ea typeface="Arimo"/>
              <a:cs typeface="Arimo"/>
              <a:sym typeface="Arimo"/>
            </a:endParaRPr>
          </a:p>
          <a:p>
            <a:pPr marL="342900" indent="-342900" algn="l">
              <a:lnSpc>
                <a:spcPts val="3562"/>
              </a:lnSpc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E0D6DE"/>
              </a:solidFill>
              <a:latin typeface="Arimo"/>
              <a:ea typeface="Arimo"/>
              <a:cs typeface="Arimo"/>
              <a:sym typeface="Arimo"/>
            </a:endParaRPr>
          </a:p>
          <a:p>
            <a:pPr algn="l">
              <a:lnSpc>
                <a:spcPts val="3562"/>
              </a:lnSpc>
            </a:pPr>
            <a:endParaRPr lang="en-US" sz="2187" dirty="0">
              <a:solidFill>
                <a:srgbClr val="E0D6DE"/>
              </a:solidFill>
              <a:latin typeface="Arimo"/>
              <a:ea typeface="Arimo"/>
              <a:cs typeface="Arimo"/>
              <a:sym typeface="Arimo"/>
            </a:endParaRPr>
          </a:p>
          <a:p>
            <a:pPr algn="l">
              <a:lnSpc>
                <a:spcPts val="3562"/>
              </a:lnSpc>
            </a:pPr>
            <a:endParaRPr lang="en-US" sz="2187" dirty="0">
              <a:solidFill>
                <a:srgbClr val="E0D6DE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8" name="Freeform 8" descr="preencoded.png">
            <a:extLst>
              <a:ext uri="{FF2B5EF4-FFF2-40B4-BE49-F238E27FC236}">
                <a16:creationId xmlns:a16="http://schemas.microsoft.com/office/drawing/2014/main" id="{2F89080E-C32E-FAC8-465C-94D1DD4C672C}"/>
              </a:ext>
            </a:extLst>
          </p:cNvPr>
          <p:cNvSpPr/>
          <p:nvPr/>
        </p:nvSpPr>
        <p:spPr>
          <a:xfrm>
            <a:off x="11430000" y="-7144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0346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CBD23E-C1EB-4234-1448-0022E119C3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>
            <a:extLst>
              <a:ext uri="{FF2B5EF4-FFF2-40B4-BE49-F238E27FC236}">
                <a16:creationId xmlns:a16="http://schemas.microsoft.com/office/drawing/2014/main" id="{1E4D0FC0-C0E9-42BF-FE1F-A9D91B3734AE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B3EAA870-075D-A207-8FA9-224A9350B590}"/>
              </a:ext>
            </a:extLst>
          </p:cNvPr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FE108004-6B97-6CE4-091E-7C2CB1B5EB23}"/>
                </a:ext>
              </a:extLst>
            </p:cNvPr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7070C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" name="TextBox 7">
            <a:extLst>
              <a:ext uri="{FF2B5EF4-FFF2-40B4-BE49-F238E27FC236}">
                <a16:creationId xmlns:a16="http://schemas.microsoft.com/office/drawing/2014/main" id="{BE7CE773-3A60-6914-79AE-0D7CA7B8A047}"/>
              </a:ext>
            </a:extLst>
          </p:cNvPr>
          <p:cNvSpPr txBox="1"/>
          <p:nvPr/>
        </p:nvSpPr>
        <p:spPr>
          <a:xfrm>
            <a:off x="609600" y="2705100"/>
            <a:ext cx="10210800" cy="54884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3562"/>
              </a:lnSpc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E0D6DE"/>
              </a:solidFill>
              <a:latin typeface="Arimo"/>
              <a:ea typeface="Arimo"/>
              <a:cs typeface="Arimo"/>
              <a:sym typeface="Arimo"/>
            </a:endParaRPr>
          </a:p>
          <a:p>
            <a:pPr marL="342900" indent="-342900" algn="l">
              <a:lnSpc>
                <a:spcPts val="3562"/>
              </a:lnSpc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E0D6DE"/>
              </a:solidFill>
              <a:latin typeface="Arimo"/>
              <a:ea typeface="Arimo"/>
              <a:cs typeface="Arimo"/>
              <a:sym typeface="Arimo"/>
            </a:endParaRPr>
          </a:p>
          <a:p>
            <a:pPr algn="l">
              <a:lnSpc>
                <a:spcPts val="3562"/>
              </a:lnSpc>
            </a:pPr>
            <a:r>
              <a:rPr lang="en-US" sz="5400" dirty="0">
                <a:solidFill>
                  <a:srgbClr val="97B8FF"/>
                </a:solidFill>
                <a:latin typeface="Arimo"/>
                <a:ea typeface="Arimo"/>
                <a:cs typeface="Arimo"/>
                <a:sym typeface="Arimo"/>
              </a:rPr>
              <a:t>Future scope</a:t>
            </a:r>
          </a:p>
          <a:p>
            <a:pPr algn="l">
              <a:lnSpc>
                <a:spcPts val="3562"/>
              </a:lnSpc>
            </a:pPr>
            <a:endParaRPr lang="en-US" sz="5400" dirty="0">
              <a:solidFill>
                <a:srgbClr val="E0D6DE"/>
              </a:solidFill>
              <a:latin typeface="Arimo"/>
              <a:ea typeface="Arimo"/>
              <a:cs typeface="Arimo"/>
              <a:sym typeface="Arimo"/>
            </a:endParaRPr>
          </a:p>
          <a:p>
            <a:pPr marL="342900" indent="-342900" algn="l">
              <a:lnSpc>
                <a:spcPts val="3562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E0D6DE"/>
                </a:solidFill>
                <a:latin typeface="Arimo"/>
                <a:ea typeface="Arimo"/>
                <a:cs typeface="Arimo"/>
                <a:sym typeface="Arimo"/>
              </a:rPr>
              <a:t>Integrate advanced predictive analytics for proactive decision making</a:t>
            </a:r>
          </a:p>
          <a:p>
            <a:pPr marL="342900" indent="-342900" algn="l">
              <a:lnSpc>
                <a:spcPts val="3562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E0D6DE"/>
                </a:solidFill>
                <a:latin typeface="Arimo"/>
                <a:ea typeface="Arimo"/>
                <a:cs typeface="Arimo"/>
              </a:rPr>
              <a:t>Expand metrics to include employee well-being, productivity, and diversity.</a:t>
            </a:r>
            <a:endParaRPr lang="en-US" sz="2800" dirty="0">
              <a:solidFill>
                <a:srgbClr val="E0D6DE"/>
              </a:solidFill>
              <a:latin typeface="Arimo"/>
              <a:ea typeface="Arimo"/>
              <a:cs typeface="Arimo"/>
              <a:sym typeface="Arimo"/>
            </a:endParaRPr>
          </a:p>
          <a:p>
            <a:pPr algn="l">
              <a:lnSpc>
                <a:spcPts val="3562"/>
              </a:lnSpc>
            </a:pPr>
            <a:endParaRPr lang="en-US" sz="2187" dirty="0">
              <a:solidFill>
                <a:srgbClr val="E0D6DE"/>
              </a:solidFill>
              <a:latin typeface="Arimo"/>
              <a:ea typeface="Arimo"/>
              <a:cs typeface="Arimo"/>
              <a:sym typeface="Arimo"/>
            </a:endParaRPr>
          </a:p>
          <a:p>
            <a:pPr algn="l">
              <a:lnSpc>
                <a:spcPts val="3562"/>
              </a:lnSpc>
            </a:pPr>
            <a:endParaRPr lang="en-US" sz="2187" dirty="0">
              <a:solidFill>
                <a:srgbClr val="E0D6DE"/>
              </a:solidFill>
              <a:latin typeface="Arimo"/>
              <a:ea typeface="Arimo"/>
              <a:cs typeface="Arimo"/>
              <a:sym typeface="Arimo"/>
            </a:endParaRPr>
          </a:p>
          <a:p>
            <a:pPr algn="l">
              <a:lnSpc>
                <a:spcPts val="3562"/>
              </a:lnSpc>
            </a:pPr>
            <a:endParaRPr lang="en-US" sz="2187" dirty="0">
              <a:solidFill>
                <a:srgbClr val="E0D6DE"/>
              </a:solidFill>
              <a:latin typeface="Arimo"/>
              <a:ea typeface="Arimo"/>
              <a:cs typeface="Arimo"/>
              <a:sym typeface="Arimo"/>
            </a:endParaRPr>
          </a:p>
          <a:p>
            <a:pPr algn="l">
              <a:lnSpc>
                <a:spcPts val="3562"/>
              </a:lnSpc>
            </a:pPr>
            <a:endParaRPr lang="en-US" sz="2187" dirty="0">
              <a:solidFill>
                <a:srgbClr val="E0D6DE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20466" y="2681748"/>
            <a:ext cx="6657934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3996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7070C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992237" y="3224231"/>
            <a:ext cx="16533993" cy="983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99"/>
              </a:lnSpc>
            </a:pPr>
            <a:r>
              <a:rPr lang="en-US" sz="6173" b="1">
                <a:solidFill>
                  <a:srgbClr val="97B8FF"/>
                </a:solidFill>
                <a:latin typeface="Arimo Bold"/>
                <a:ea typeface="Arimo Bold"/>
                <a:cs typeface="Arimo Bold"/>
                <a:sym typeface="Arimo Bold"/>
              </a:rPr>
              <a:t>Thank you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8350120-2505-7CFA-64FA-834661B1922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6267"/>
          <a:stretch/>
        </p:blipFill>
        <p:spPr>
          <a:xfrm>
            <a:off x="20" y="1923"/>
            <a:ext cx="18287980" cy="1028507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7070C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992238" y="2890986"/>
            <a:ext cx="7088237" cy="9431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>
                <a:solidFill>
                  <a:srgbClr val="97B8FF"/>
                </a:solidFill>
                <a:latin typeface="Arimo"/>
                <a:ea typeface="Arimo"/>
                <a:cs typeface="Arimo"/>
                <a:sym typeface="Arimo"/>
              </a:rPr>
              <a:t>Introduction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92238" y="4504730"/>
            <a:ext cx="3905548" cy="481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97B8FF"/>
                </a:solidFill>
                <a:latin typeface="Arimo"/>
                <a:ea typeface="Arimo"/>
                <a:cs typeface="Arimo"/>
                <a:sym typeface="Arimo"/>
              </a:rPr>
              <a:t>What is HR Analytics?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92238" y="5164485"/>
            <a:ext cx="4972645" cy="1465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E0D6DE"/>
                </a:solidFill>
                <a:latin typeface="Arimo"/>
                <a:ea typeface="Arimo"/>
                <a:cs typeface="Arimo"/>
                <a:sym typeface="Arimo"/>
              </a:rPr>
              <a:t>HR analytics uses data-driven insights to improve workforce management and organizational performance.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666160" y="4504730"/>
            <a:ext cx="3544044" cy="481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97B8FF"/>
                </a:solidFill>
                <a:latin typeface="Arimo"/>
                <a:ea typeface="Arimo"/>
                <a:cs typeface="Arimo"/>
                <a:sym typeface="Arimo"/>
              </a:rPr>
              <a:t>Why Tableau?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666160" y="5164485"/>
            <a:ext cx="4972645" cy="1465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E0D6DE"/>
                </a:solidFill>
                <a:latin typeface="Arimo"/>
                <a:ea typeface="Arimo"/>
                <a:cs typeface="Arimo"/>
                <a:sym typeface="Arimo"/>
              </a:rPr>
              <a:t>Tableau offers powerful visualization tools, making complex HR data accessible and actionable.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340084" y="4504730"/>
            <a:ext cx="3544044" cy="481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97B8FF"/>
                </a:solidFill>
                <a:latin typeface="Arimo"/>
                <a:ea typeface="Arimo"/>
                <a:cs typeface="Arimo"/>
                <a:sym typeface="Arimo"/>
              </a:rPr>
              <a:t>Benefits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340084" y="5164485"/>
            <a:ext cx="4972645" cy="19192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E0D6DE"/>
                </a:solidFill>
                <a:latin typeface="Arimo"/>
                <a:ea typeface="Arimo"/>
                <a:cs typeface="Arimo"/>
                <a:sym typeface="Arimo"/>
              </a:rPr>
              <a:t>HR analytics enhances decision-making, improves employee engagement, and optimizes resource allocation.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7070C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Freeform 5" descr="preencoded.png"/>
          <p:cNvSpPr/>
          <p:nvPr/>
        </p:nvSpPr>
        <p:spPr>
          <a:xfrm>
            <a:off x="0" y="0"/>
            <a:ext cx="18288000" cy="3351759"/>
          </a:xfrm>
          <a:custGeom>
            <a:avLst/>
            <a:gdLst/>
            <a:ahLst/>
            <a:cxnLst/>
            <a:rect l="l" t="t" r="r" b="b"/>
            <a:pathLst>
              <a:path w="18288000" h="3351759">
                <a:moveTo>
                  <a:pt x="0" y="0"/>
                </a:moveTo>
                <a:lnTo>
                  <a:pt x="18288000" y="0"/>
                </a:lnTo>
                <a:lnTo>
                  <a:pt x="18288000" y="3351759"/>
                </a:lnTo>
                <a:lnTo>
                  <a:pt x="0" y="335175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5" b="-1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938361" y="4043660"/>
            <a:ext cx="6703516" cy="8855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62"/>
              </a:lnSpc>
            </a:pPr>
            <a:r>
              <a:rPr lang="en-US" sz="5250">
                <a:solidFill>
                  <a:srgbClr val="97B8FF"/>
                </a:solidFill>
                <a:latin typeface="Arimo"/>
                <a:ea typeface="Arimo"/>
                <a:cs typeface="Arimo"/>
                <a:sym typeface="Arimo"/>
              </a:rPr>
              <a:t>Problem Statement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938361" y="5331321"/>
            <a:ext cx="8071694" cy="1974056"/>
            <a:chOff x="0" y="0"/>
            <a:chExt cx="10762258" cy="263207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0762234" cy="2632075"/>
            </a:xfrm>
            <a:custGeom>
              <a:avLst/>
              <a:gdLst/>
              <a:ahLst/>
              <a:cxnLst/>
              <a:rect l="l" t="t" r="r" b="b"/>
              <a:pathLst>
                <a:path w="10762234" h="2632075">
                  <a:moveTo>
                    <a:pt x="0" y="53594"/>
                  </a:moveTo>
                  <a:cubicBezTo>
                    <a:pt x="0" y="24003"/>
                    <a:pt x="24003" y="0"/>
                    <a:pt x="53594" y="0"/>
                  </a:cubicBezTo>
                  <a:lnTo>
                    <a:pt x="10708640" y="0"/>
                  </a:lnTo>
                  <a:cubicBezTo>
                    <a:pt x="10738231" y="0"/>
                    <a:pt x="10762234" y="24003"/>
                    <a:pt x="10762234" y="53594"/>
                  </a:cubicBezTo>
                  <a:lnTo>
                    <a:pt x="10762234" y="2578481"/>
                  </a:lnTo>
                  <a:cubicBezTo>
                    <a:pt x="10762234" y="2608072"/>
                    <a:pt x="10738231" y="2632075"/>
                    <a:pt x="10708640" y="2632075"/>
                  </a:cubicBezTo>
                  <a:lnTo>
                    <a:pt x="53594" y="2632075"/>
                  </a:lnTo>
                  <a:cubicBezTo>
                    <a:pt x="24003" y="2632075"/>
                    <a:pt x="0" y="2608072"/>
                    <a:pt x="0" y="2578481"/>
                  </a:cubicBezTo>
                  <a:close/>
                </a:path>
              </a:pathLst>
            </a:custGeom>
            <a:solidFill>
              <a:srgbClr val="26262B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206401" y="5570786"/>
            <a:ext cx="4584799" cy="3844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249"/>
              </a:lnSpc>
            </a:pPr>
            <a:r>
              <a:rPr lang="en-US" sz="2625" dirty="0">
                <a:solidFill>
                  <a:srgbClr val="E0D6DE"/>
                </a:solidFill>
                <a:latin typeface="Arimo"/>
                <a:ea typeface="Arimo"/>
                <a:cs typeface="Arimo"/>
                <a:sym typeface="Arimo"/>
              </a:rPr>
              <a:t>High Employee Attrition Rate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06401" y="6083945"/>
            <a:ext cx="7535615" cy="8418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062" dirty="0">
                <a:solidFill>
                  <a:srgbClr val="E0D6DE"/>
                </a:solidFill>
                <a:latin typeface="Arimo"/>
                <a:ea typeface="Arimo"/>
                <a:cs typeface="Arimo"/>
              </a:rPr>
              <a:t>Organizations face challenges in identifying and addressing factors contributing to employee turnover.</a:t>
            </a:r>
            <a:endParaRPr lang="en-US" sz="2062" dirty="0">
              <a:solidFill>
                <a:srgbClr val="E0D6DE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grpSp>
        <p:nvGrpSpPr>
          <p:cNvPr id="11" name="Group 11"/>
          <p:cNvGrpSpPr/>
          <p:nvPr/>
        </p:nvGrpSpPr>
        <p:grpSpPr>
          <a:xfrm>
            <a:off x="9278094" y="5331321"/>
            <a:ext cx="8071694" cy="1974056"/>
            <a:chOff x="0" y="0"/>
            <a:chExt cx="10762258" cy="263207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0762234" cy="2632075"/>
            </a:xfrm>
            <a:custGeom>
              <a:avLst/>
              <a:gdLst/>
              <a:ahLst/>
              <a:cxnLst/>
              <a:rect l="l" t="t" r="r" b="b"/>
              <a:pathLst>
                <a:path w="10762234" h="2632075">
                  <a:moveTo>
                    <a:pt x="0" y="53594"/>
                  </a:moveTo>
                  <a:cubicBezTo>
                    <a:pt x="0" y="24003"/>
                    <a:pt x="24003" y="0"/>
                    <a:pt x="53594" y="0"/>
                  </a:cubicBezTo>
                  <a:lnTo>
                    <a:pt x="10708640" y="0"/>
                  </a:lnTo>
                  <a:cubicBezTo>
                    <a:pt x="10738231" y="0"/>
                    <a:pt x="10762234" y="24003"/>
                    <a:pt x="10762234" y="53594"/>
                  </a:cubicBezTo>
                  <a:lnTo>
                    <a:pt x="10762234" y="2578481"/>
                  </a:lnTo>
                  <a:cubicBezTo>
                    <a:pt x="10762234" y="2608072"/>
                    <a:pt x="10738231" y="2632075"/>
                    <a:pt x="10708640" y="2632075"/>
                  </a:cubicBezTo>
                  <a:lnTo>
                    <a:pt x="53594" y="2632075"/>
                  </a:lnTo>
                  <a:cubicBezTo>
                    <a:pt x="24003" y="2632075"/>
                    <a:pt x="0" y="2608072"/>
                    <a:pt x="0" y="2578481"/>
                  </a:cubicBezTo>
                  <a:close/>
                </a:path>
              </a:pathLst>
            </a:custGeom>
            <a:solidFill>
              <a:srgbClr val="26262B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9546134" y="5570785"/>
            <a:ext cx="3351759" cy="4475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9"/>
              </a:lnSpc>
            </a:pPr>
            <a:r>
              <a:rPr lang="en-US" sz="2625">
                <a:solidFill>
                  <a:srgbClr val="E0D6DE"/>
                </a:solidFill>
                <a:latin typeface="Arimo"/>
                <a:ea typeface="Arimo"/>
                <a:cs typeface="Arimo"/>
                <a:sym typeface="Arimo"/>
              </a:rPr>
              <a:t>Lack of Insights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546134" y="6083945"/>
            <a:ext cx="7535615" cy="9533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062">
                <a:solidFill>
                  <a:srgbClr val="E0D6DE"/>
                </a:solidFill>
                <a:latin typeface="Arimo"/>
                <a:ea typeface="Arimo"/>
                <a:cs typeface="Arimo"/>
                <a:sym typeface="Arimo"/>
              </a:rPr>
              <a:t>Traditional HR practices often fail to provide actionable insights for strategic decision-making.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938361" y="7573416"/>
            <a:ext cx="8071694" cy="1974056"/>
            <a:chOff x="0" y="0"/>
            <a:chExt cx="10762258" cy="2632075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0762234" cy="2632075"/>
            </a:xfrm>
            <a:custGeom>
              <a:avLst/>
              <a:gdLst/>
              <a:ahLst/>
              <a:cxnLst/>
              <a:rect l="l" t="t" r="r" b="b"/>
              <a:pathLst>
                <a:path w="10762234" h="2632075">
                  <a:moveTo>
                    <a:pt x="0" y="53594"/>
                  </a:moveTo>
                  <a:cubicBezTo>
                    <a:pt x="0" y="24003"/>
                    <a:pt x="24003" y="0"/>
                    <a:pt x="53594" y="0"/>
                  </a:cubicBezTo>
                  <a:lnTo>
                    <a:pt x="10708640" y="0"/>
                  </a:lnTo>
                  <a:cubicBezTo>
                    <a:pt x="10738231" y="0"/>
                    <a:pt x="10762234" y="24003"/>
                    <a:pt x="10762234" y="53594"/>
                  </a:cubicBezTo>
                  <a:lnTo>
                    <a:pt x="10762234" y="2578481"/>
                  </a:lnTo>
                  <a:cubicBezTo>
                    <a:pt x="10762234" y="2608072"/>
                    <a:pt x="10738231" y="2632075"/>
                    <a:pt x="10708640" y="2632075"/>
                  </a:cubicBezTo>
                  <a:lnTo>
                    <a:pt x="53594" y="2632075"/>
                  </a:lnTo>
                  <a:cubicBezTo>
                    <a:pt x="24003" y="2632075"/>
                    <a:pt x="0" y="2608072"/>
                    <a:pt x="0" y="2578481"/>
                  </a:cubicBezTo>
                  <a:close/>
                </a:path>
              </a:pathLst>
            </a:custGeom>
            <a:solidFill>
              <a:srgbClr val="26262B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1206401" y="7812881"/>
            <a:ext cx="3571577" cy="4475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9"/>
              </a:lnSpc>
            </a:pPr>
            <a:r>
              <a:rPr lang="en-US" sz="2625">
                <a:solidFill>
                  <a:srgbClr val="E0D6DE"/>
                </a:solidFill>
                <a:latin typeface="Arimo"/>
                <a:ea typeface="Arimo"/>
                <a:cs typeface="Arimo"/>
                <a:sym typeface="Arimo"/>
              </a:rPr>
              <a:t>Inefficient Processes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06401" y="8326041"/>
            <a:ext cx="7535615" cy="9533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062" dirty="0">
                <a:solidFill>
                  <a:srgbClr val="E0D6DE"/>
                </a:solidFill>
                <a:latin typeface="Arimo"/>
                <a:ea typeface="Arimo"/>
                <a:cs typeface="Arimo"/>
                <a:sym typeface="Arimo"/>
              </a:rPr>
              <a:t>Manual data analysis consumes time and resources, leading to delayed responses to workforce issues.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9278094" y="7573416"/>
            <a:ext cx="8071694" cy="1974056"/>
            <a:chOff x="0" y="0"/>
            <a:chExt cx="10762258" cy="2632075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0762234" cy="2632075"/>
            </a:xfrm>
            <a:custGeom>
              <a:avLst/>
              <a:gdLst/>
              <a:ahLst/>
              <a:cxnLst/>
              <a:rect l="l" t="t" r="r" b="b"/>
              <a:pathLst>
                <a:path w="10762234" h="2632075">
                  <a:moveTo>
                    <a:pt x="0" y="53594"/>
                  </a:moveTo>
                  <a:cubicBezTo>
                    <a:pt x="0" y="24003"/>
                    <a:pt x="24003" y="0"/>
                    <a:pt x="53594" y="0"/>
                  </a:cubicBezTo>
                  <a:lnTo>
                    <a:pt x="10708640" y="0"/>
                  </a:lnTo>
                  <a:cubicBezTo>
                    <a:pt x="10738231" y="0"/>
                    <a:pt x="10762234" y="24003"/>
                    <a:pt x="10762234" y="53594"/>
                  </a:cubicBezTo>
                  <a:lnTo>
                    <a:pt x="10762234" y="2578481"/>
                  </a:lnTo>
                  <a:cubicBezTo>
                    <a:pt x="10762234" y="2608072"/>
                    <a:pt x="10738231" y="2632075"/>
                    <a:pt x="10708640" y="2632075"/>
                  </a:cubicBezTo>
                  <a:lnTo>
                    <a:pt x="53594" y="2632075"/>
                  </a:lnTo>
                  <a:cubicBezTo>
                    <a:pt x="24003" y="2632075"/>
                    <a:pt x="0" y="2608072"/>
                    <a:pt x="0" y="2578481"/>
                  </a:cubicBezTo>
                  <a:close/>
                </a:path>
              </a:pathLst>
            </a:custGeom>
            <a:solidFill>
              <a:srgbClr val="26262B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9546134" y="7812881"/>
            <a:ext cx="5356622" cy="3844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9"/>
              </a:lnSpc>
            </a:pPr>
            <a:r>
              <a:rPr lang="en-US" sz="2625" dirty="0">
                <a:solidFill>
                  <a:srgbClr val="E0D6DE"/>
                </a:solidFill>
                <a:latin typeface="Arimo"/>
                <a:ea typeface="Arimo"/>
                <a:cs typeface="Arimo"/>
                <a:sym typeface="Arimo"/>
              </a:rPr>
              <a:t>Job Satisfaction Disparities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9546134" y="8326041"/>
            <a:ext cx="7535615" cy="8418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062" dirty="0">
                <a:solidFill>
                  <a:srgbClr val="E0D6DE"/>
                </a:solidFill>
                <a:latin typeface="Arimo"/>
                <a:ea typeface="Arimo"/>
                <a:cs typeface="Arimo"/>
              </a:rPr>
              <a:t>Uneven job satisfaction ratings across roles impact overall workforce morale and productivity.</a:t>
            </a:r>
            <a:r>
              <a:rPr lang="en-US" sz="2400" dirty="0"/>
              <a:t>.</a:t>
            </a:r>
            <a:endParaRPr lang="en-US" sz="2062" dirty="0">
              <a:solidFill>
                <a:srgbClr val="E0D6DE"/>
              </a:solidFill>
              <a:latin typeface="Arimo"/>
              <a:ea typeface="Arimo"/>
              <a:cs typeface="Arimo"/>
              <a:sym typeface="Arim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7070C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Freeform 5" descr="preencoded.png"/>
          <p:cNvSpPr/>
          <p:nvPr/>
        </p:nvSpPr>
        <p:spPr>
          <a:xfrm>
            <a:off x="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7850237" y="817811"/>
            <a:ext cx="10209163" cy="825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dirty="0">
                <a:solidFill>
                  <a:srgbClr val="97B8FF"/>
                </a:solidFill>
                <a:latin typeface="Arimo"/>
                <a:ea typeface="Arimo"/>
                <a:cs typeface="Arimo"/>
                <a:sym typeface="Arimo"/>
              </a:rPr>
              <a:t>Objectives</a:t>
            </a:r>
          </a:p>
        </p:txBody>
      </p:sp>
      <p:sp>
        <p:nvSpPr>
          <p:cNvPr id="7" name="Freeform 7" descr="preencoded.png"/>
          <p:cNvSpPr/>
          <p:nvPr/>
        </p:nvSpPr>
        <p:spPr>
          <a:xfrm>
            <a:off x="7850237" y="2186136"/>
            <a:ext cx="708720" cy="708720"/>
          </a:xfrm>
          <a:custGeom>
            <a:avLst/>
            <a:gdLst/>
            <a:ahLst/>
            <a:cxnLst/>
            <a:rect l="l" t="t" r="r" b="b"/>
            <a:pathLst>
              <a:path w="708720" h="708720">
                <a:moveTo>
                  <a:pt x="0" y="0"/>
                </a:moveTo>
                <a:lnTo>
                  <a:pt x="708721" y="0"/>
                </a:lnTo>
                <a:lnTo>
                  <a:pt x="708721" y="708720"/>
                </a:lnTo>
                <a:lnTo>
                  <a:pt x="0" y="70872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7850237" y="3140274"/>
            <a:ext cx="3544044" cy="481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E0D6DE"/>
                </a:solidFill>
                <a:latin typeface="Arimo"/>
                <a:ea typeface="Arimo"/>
                <a:cs typeface="Arimo"/>
                <a:sym typeface="Arimo"/>
              </a:rPr>
              <a:t>Data Visualization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850237" y="3686621"/>
            <a:ext cx="4510088" cy="1465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E0D6DE"/>
                </a:solidFill>
                <a:latin typeface="Arimo"/>
                <a:ea typeface="Arimo"/>
                <a:cs typeface="Arimo"/>
                <a:sym typeface="Arimo"/>
              </a:rPr>
              <a:t>Create clear, interactive visualizations of key HR metrics and trends.</a:t>
            </a:r>
          </a:p>
        </p:txBody>
      </p:sp>
      <p:sp>
        <p:nvSpPr>
          <p:cNvPr id="10" name="Freeform 10" descr="preencoded.png"/>
          <p:cNvSpPr/>
          <p:nvPr/>
        </p:nvSpPr>
        <p:spPr>
          <a:xfrm>
            <a:off x="12785526" y="2186136"/>
            <a:ext cx="708720" cy="708720"/>
          </a:xfrm>
          <a:custGeom>
            <a:avLst/>
            <a:gdLst/>
            <a:ahLst/>
            <a:cxnLst/>
            <a:rect l="l" t="t" r="r" b="b"/>
            <a:pathLst>
              <a:path w="708720" h="708720">
                <a:moveTo>
                  <a:pt x="0" y="0"/>
                </a:moveTo>
                <a:lnTo>
                  <a:pt x="708720" y="0"/>
                </a:lnTo>
                <a:lnTo>
                  <a:pt x="708720" y="708720"/>
                </a:lnTo>
                <a:lnTo>
                  <a:pt x="0" y="70872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12785526" y="3140274"/>
            <a:ext cx="3579762" cy="481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E0D6DE"/>
                </a:solidFill>
                <a:latin typeface="Arimo"/>
                <a:ea typeface="Arimo"/>
                <a:cs typeface="Arimo"/>
                <a:sym typeface="Arimo"/>
              </a:rPr>
              <a:t>Insights Generation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785526" y="3686621"/>
            <a:ext cx="4510236" cy="1465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E0D6DE"/>
                </a:solidFill>
                <a:latin typeface="Arimo"/>
                <a:ea typeface="Arimo"/>
                <a:cs typeface="Arimo"/>
                <a:sym typeface="Arimo"/>
              </a:rPr>
              <a:t>Provide actionable insights to support data-driven HR decisions and strategies.</a:t>
            </a:r>
          </a:p>
        </p:txBody>
      </p:sp>
      <p:sp>
        <p:nvSpPr>
          <p:cNvPr id="13" name="Freeform 13" descr="preencoded.png"/>
          <p:cNvSpPr/>
          <p:nvPr/>
        </p:nvSpPr>
        <p:spPr>
          <a:xfrm>
            <a:off x="7850237" y="6002834"/>
            <a:ext cx="708720" cy="708720"/>
          </a:xfrm>
          <a:custGeom>
            <a:avLst/>
            <a:gdLst/>
            <a:ahLst/>
            <a:cxnLst/>
            <a:rect l="l" t="t" r="r" b="b"/>
            <a:pathLst>
              <a:path w="708720" h="708720">
                <a:moveTo>
                  <a:pt x="0" y="0"/>
                </a:moveTo>
                <a:lnTo>
                  <a:pt x="708721" y="0"/>
                </a:lnTo>
                <a:lnTo>
                  <a:pt x="708721" y="708720"/>
                </a:lnTo>
                <a:lnTo>
                  <a:pt x="0" y="70872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TextBox 14"/>
          <p:cNvSpPr txBox="1"/>
          <p:nvPr/>
        </p:nvSpPr>
        <p:spPr>
          <a:xfrm>
            <a:off x="7850237" y="6956971"/>
            <a:ext cx="3899296" cy="481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E0D6DE"/>
                </a:solidFill>
                <a:latin typeface="Arimo"/>
                <a:ea typeface="Arimo"/>
                <a:cs typeface="Arimo"/>
                <a:sym typeface="Arimo"/>
              </a:rPr>
              <a:t>Process Optimization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850237" y="7503319"/>
            <a:ext cx="4510088" cy="1465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E0D6DE"/>
                </a:solidFill>
                <a:latin typeface="Arimo"/>
                <a:ea typeface="Arimo"/>
                <a:cs typeface="Arimo"/>
                <a:sym typeface="Arimo"/>
              </a:rPr>
              <a:t>Streamline HR processes and improve overall operational efficiency.</a:t>
            </a:r>
          </a:p>
        </p:txBody>
      </p:sp>
      <p:sp>
        <p:nvSpPr>
          <p:cNvPr id="16" name="Freeform 16" descr="preencoded.png"/>
          <p:cNvSpPr/>
          <p:nvPr/>
        </p:nvSpPr>
        <p:spPr>
          <a:xfrm>
            <a:off x="12785526" y="6002834"/>
            <a:ext cx="708720" cy="708720"/>
          </a:xfrm>
          <a:custGeom>
            <a:avLst/>
            <a:gdLst/>
            <a:ahLst/>
            <a:cxnLst/>
            <a:rect l="l" t="t" r="r" b="b"/>
            <a:pathLst>
              <a:path w="708720" h="708720">
                <a:moveTo>
                  <a:pt x="0" y="0"/>
                </a:moveTo>
                <a:lnTo>
                  <a:pt x="708720" y="0"/>
                </a:lnTo>
                <a:lnTo>
                  <a:pt x="708720" y="708720"/>
                </a:lnTo>
                <a:lnTo>
                  <a:pt x="0" y="70872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TextBox 17"/>
          <p:cNvSpPr txBox="1"/>
          <p:nvPr/>
        </p:nvSpPr>
        <p:spPr>
          <a:xfrm>
            <a:off x="12785526" y="6956971"/>
            <a:ext cx="4510236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E0D6DE"/>
                </a:solidFill>
                <a:latin typeface="Arimo"/>
                <a:ea typeface="Arimo"/>
                <a:cs typeface="Arimo"/>
                <a:sym typeface="Arimo"/>
              </a:rPr>
              <a:t>Performance Enhancement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785526" y="7946231"/>
            <a:ext cx="4510236" cy="1465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E0D6DE"/>
                </a:solidFill>
                <a:latin typeface="Arimo"/>
                <a:ea typeface="Arimo"/>
                <a:cs typeface="Arimo"/>
                <a:sym typeface="Arimo"/>
              </a:rPr>
              <a:t>Boost organizational performance through improved workforce management and planning.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7070C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Freeform 5" descr="preencoded.png"/>
          <p:cNvSpPr/>
          <p:nvPr/>
        </p:nvSpPr>
        <p:spPr>
          <a:xfrm>
            <a:off x="16049019" y="9686925"/>
            <a:ext cx="2153256" cy="514350"/>
          </a:xfrm>
          <a:custGeom>
            <a:avLst/>
            <a:gdLst/>
            <a:ahLst/>
            <a:cxnLst/>
            <a:rect l="l" t="t" r="r" b="b"/>
            <a:pathLst>
              <a:path w="2153256" h="514350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 descr="preencoded.png"/>
          <p:cNvSpPr/>
          <p:nvPr/>
        </p:nvSpPr>
        <p:spPr>
          <a:xfrm>
            <a:off x="11430000" y="0"/>
            <a:ext cx="6858000" cy="10290274"/>
          </a:xfrm>
          <a:custGeom>
            <a:avLst/>
            <a:gdLst/>
            <a:ahLst/>
            <a:cxnLst/>
            <a:rect l="l" t="t" r="r" b="b"/>
            <a:pathLst>
              <a:path w="6858000" h="10290274">
                <a:moveTo>
                  <a:pt x="0" y="0"/>
                </a:moveTo>
                <a:lnTo>
                  <a:pt x="6858000" y="0"/>
                </a:lnTo>
                <a:lnTo>
                  <a:pt x="6858000" y="10290274"/>
                </a:lnTo>
                <a:lnTo>
                  <a:pt x="0" y="1029027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5" r="-1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846087" y="626715"/>
            <a:ext cx="10298161" cy="6958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937"/>
              </a:lnSpc>
            </a:pPr>
            <a:r>
              <a:rPr lang="en-US" sz="4400" dirty="0">
                <a:solidFill>
                  <a:srgbClr val="97B8FF"/>
                </a:solidFill>
                <a:latin typeface="Arimo"/>
                <a:ea typeface="Arimo"/>
                <a:cs typeface="Arimo"/>
                <a:sym typeface="Arimo"/>
              </a:rPr>
              <a:t>Purpose, Motivation and Target Audience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194346" y="1782812"/>
            <a:ext cx="28575" cy="7842647"/>
            <a:chOff x="0" y="0"/>
            <a:chExt cx="38100" cy="1045686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8100" cy="10456926"/>
            </a:xfrm>
            <a:custGeom>
              <a:avLst/>
              <a:gdLst/>
              <a:ahLst/>
              <a:cxnLst/>
              <a:rect l="l" t="t" r="r" b="b"/>
              <a:pathLst>
                <a:path w="38100" h="10456926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cubicBezTo>
                    <a:pt x="29591" y="0"/>
                    <a:pt x="38100" y="8509"/>
                    <a:pt x="38100" y="19050"/>
                  </a:cubicBezTo>
                  <a:lnTo>
                    <a:pt x="38100" y="10437876"/>
                  </a:lnTo>
                  <a:cubicBezTo>
                    <a:pt x="38100" y="10448417"/>
                    <a:pt x="29591" y="10456926"/>
                    <a:pt x="19050" y="10456926"/>
                  </a:cubicBezTo>
                  <a:cubicBezTo>
                    <a:pt x="8509" y="10456926"/>
                    <a:pt x="0" y="10448290"/>
                    <a:pt x="0" y="10437876"/>
                  </a:cubicBezTo>
                  <a:close/>
                </a:path>
              </a:pathLst>
            </a:custGeom>
            <a:solidFill>
              <a:srgbClr val="3F3F44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451968" y="2312342"/>
            <a:ext cx="846087" cy="28575"/>
            <a:chOff x="0" y="0"/>
            <a:chExt cx="1128117" cy="381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128141" cy="38100"/>
            </a:xfrm>
            <a:custGeom>
              <a:avLst/>
              <a:gdLst/>
              <a:ahLst/>
              <a:cxnLst/>
              <a:rect l="l" t="t" r="r" b="b"/>
              <a:pathLst>
                <a:path w="1128141" h="38100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lnTo>
                    <a:pt x="1109091" y="0"/>
                  </a:lnTo>
                  <a:cubicBezTo>
                    <a:pt x="1119632" y="0"/>
                    <a:pt x="1128141" y="8509"/>
                    <a:pt x="1128141" y="19050"/>
                  </a:cubicBezTo>
                  <a:cubicBezTo>
                    <a:pt x="1128141" y="29591"/>
                    <a:pt x="1119632" y="38100"/>
                    <a:pt x="1109091" y="38100"/>
                  </a:cubicBezTo>
                  <a:lnTo>
                    <a:pt x="19050" y="38100"/>
                  </a:lnTo>
                  <a:cubicBezTo>
                    <a:pt x="8509" y="38100"/>
                    <a:pt x="0" y="29591"/>
                    <a:pt x="0" y="19050"/>
                  </a:cubicBezTo>
                  <a:close/>
                </a:path>
              </a:pathLst>
            </a:custGeom>
            <a:solidFill>
              <a:srgbClr val="3F3F44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936724" y="2054721"/>
            <a:ext cx="543817" cy="543818"/>
            <a:chOff x="0" y="0"/>
            <a:chExt cx="725090" cy="72509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725170" cy="725170"/>
            </a:xfrm>
            <a:custGeom>
              <a:avLst/>
              <a:gdLst/>
              <a:ahLst/>
              <a:cxnLst/>
              <a:rect l="l" t="t" r="r" b="b"/>
              <a:pathLst>
                <a:path w="725170" h="725170">
                  <a:moveTo>
                    <a:pt x="0" y="48387"/>
                  </a:moveTo>
                  <a:cubicBezTo>
                    <a:pt x="0" y="21590"/>
                    <a:pt x="21590" y="0"/>
                    <a:pt x="48387" y="0"/>
                  </a:cubicBezTo>
                  <a:lnTo>
                    <a:pt x="676783" y="0"/>
                  </a:lnTo>
                  <a:cubicBezTo>
                    <a:pt x="703453" y="0"/>
                    <a:pt x="725170" y="21590"/>
                    <a:pt x="725170" y="48387"/>
                  </a:cubicBezTo>
                  <a:lnTo>
                    <a:pt x="725170" y="676783"/>
                  </a:lnTo>
                  <a:cubicBezTo>
                    <a:pt x="725170" y="703453"/>
                    <a:pt x="703580" y="725170"/>
                    <a:pt x="676783" y="725170"/>
                  </a:cubicBezTo>
                  <a:lnTo>
                    <a:pt x="48387" y="725170"/>
                  </a:lnTo>
                  <a:cubicBezTo>
                    <a:pt x="21590" y="725043"/>
                    <a:pt x="0" y="703453"/>
                    <a:pt x="0" y="676783"/>
                  </a:cubicBezTo>
                  <a:close/>
                </a:path>
              </a:pathLst>
            </a:custGeom>
            <a:solidFill>
              <a:srgbClr val="26262B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131838" y="2173784"/>
            <a:ext cx="153441" cy="3341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12"/>
              </a:lnSpc>
            </a:pPr>
            <a:r>
              <a:rPr lang="en-US" sz="2812">
                <a:solidFill>
                  <a:srgbClr val="E0D6DE"/>
                </a:solidFill>
                <a:latin typeface="Arimo"/>
                <a:ea typeface="Arimo"/>
                <a:cs typeface="Arimo"/>
                <a:sym typeface="Arimo"/>
              </a:rPr>
              <a:t>1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538264" y="2005459"/>
            <a:ext cx="3021955" cy="348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2375" dirty="0">
                <a:solidFill>
                  <a:srgbClr val="E0D6DE"/>
                </a:solidFill>
                <a:latin typeface="Arimo"/>
                <a:ea typeface="Arimo"/>
                <a:cs typeface="Arimo"/>
                <a:sym typeface="Arimo"/>
              </a:rPr>
              <a:t>Purpose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538264" y="2442419"/>
            <a:ext cx="8045649" cy="738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1874" dirty="0">
                <a:solidFill>
                  <a:srgbClr val="E0D6DE"/>
                </a:solidFill>
                <a:latin typeface="Arimo"/>
                <a:ea typeface="Arimo"/>
                <a:cs typeface="Arimo"/>
              </a:rPr>
              <a:t>To provide actionable insights into workforce dynamics using data-driven HR Analytics.</a:t>
            </a:r>
            <a:endParaRPr lang="en-US" sz="1874" dirty="0">
              <a:solidFill>
                <a:srgbClr val="E0D6DE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grpSp>
        <p:nvGrpSpPr>
          <p:cNvPr id="17" name="Group 17"/>
          <p:cNvGrpSpPr/>
          <p:nvPr/>
        </p:nvGrpSpPr>
        <p:grpSpPr>
          <a:xfrm>
            <a:off x="1451968" y="4333429"/>
            <a:ext cx="846087" cy="28575"/>
            <a:chOff x="0" y="0"/>
            <a:chExt cx="1128117" cy="381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128141" cy="38100"/>
            </a:xfrm>
            <a:custGeom>
              <a:avLst/>
              <a:gdLst/>
              <a:ahLst/>
              <a:cxnLst/>
              <a:rect l="l" t="t" r="r" b="b"/>
              <a:pathLst>
                <a:path w="1128141" h="38100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lnTo>
                    <a:pt x="1109091" y="0"/>
                  </a:lnTo>
                  <a:cubicBezTo>
                    <a:pt x="1119632" y="0"/>
                    <a:pt x="1128141" y="8509"/>
                    <a:pt x="1128141" y="19050"/>
                  </a:cubicBezTo>
                  <a:cubicBezTo>
                    <a:pt x="1128141" y="29591"/>
                    <a:pt x="1119632" y="38100"/>
                    <a:pt x="1109091" y="38100"/>
                  </a:cubicBezTo>
                  <a:lnTo>
                    <a:pt x="19050" y="38100"/>
                  </a:lnTo>
                  <a:cubicBezTo>
                    <a:pt x="8509" y="38100"/>
                    <a:pt x="0" y="29591"/>
                    <a:pt x="0" y="19050"/>
                  </a:cubicBezTo>
                  <a:close/>
                </a:path>
              </a:pathLst>
            </a:custGeom>
            <a:solidFill>
              <a:srgbClr val="3F3F44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936724" y="4075807"/>
            <a:ext cx="543817" cy="543818"/>
            <a:chOff x="0" y="0"/>
            <a:chExt cx="725090" cy="72509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725170" cy="725170"/>
            </a:xfrm>
            <a:custGeom>
              <a:avLst/>
              <a:gdLst/>
              <a:ahLst/>
              <a:cxnLst/>
              <a:rect l="l" t="t" r="r" b="b"/>
              <a:pathLst>
                <a:path w="725170" h="725170">
                  <a:moveTo>
                    <a:pt x="0" y="48387"/>
                  </a:moveTo>
                  <a:cubicBezTo>
                    <a:pt x="0" y="21590"/>
                    <a:pt x="21590" y="0"/>
                    <a:pt x="48387" y="0"/>
                  </a:cubicBezTo>
                  <a:lnTo>
                    <a:pt x="676783" y="0"/>
                  </a:lnTo>
                  <a:cubicBezTo>
                    <a:pt x="703453" y="0"/>
                    <a:pt x="725170" y="21590"/>
                    <a:pt x="725170" y="48387"/>
                  </a:cubicBezTo>
                  <a:lnTo>
                    <a:pt x="725170" y="676783"/>
                  </a:lnTo>
                  <a:cubicBezTo>
                    <a:pt x="725170" y="703453"/>
                    <a:pt x="703580" y="725170"/>
                    <a:pt x="676783" y="725170"/>
                  </a:cubicBezTo>
                  <a:lnTo>
                    <a:pt x="48387" y="725170"/>
                  </a:lnTo>
                  <a:cubicBezTo>
                    <a:pt x="21590" y="725043"/>
                    <a:pt x="0" y="703453"/>
                    <a:pt x="0" y="676783"/>
                  </a:cubicBezTo>
                  <a:close/>
                </a:path>
              </a:pathLst>
            </a:custGeom>
            <a:solidFill>
              <a:srgbClr val="26262B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1095672" y="4194870"/>
            <a:ext cx="225921" cy="3341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12"/>
              </a:lnSpc>
            </a:pPr>
            <a:r>
              <a:rPr lang="en-US" sz="2812">
                <a:solidFill>
                  <a:srgbClr val="E0D6DE"/>
                </a:solidFill>
                <a:latin typeface="Arimo"/>
                <a:ea typeface="Arimo"/>
                <a:cs typeface="Arimo"/>
                <a:sym typeface="Arimo"/>
              </a:rPr>
              <a:t>2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538264" y="4026545"/>
            <a:ext cx="3021955" cy="348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2375" dirty="0">
                <a:solidFill>
                  <a:srgbClr val="E0D6DE"/>
                </a:solidFill>
                <a:latin typeface="Arimo"/>
                <a:ea typeface="Arimo"/>
                <a:cs typeface="Arimo"/>
                <a:sym typeface="Arimo"/>
              </a:rPr>
              <a:t>Motivation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2538264" y="4463504"/>
            <a:ext cx="8045649" cy="738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1874" dirty="0">
                <a:solidFill>
                  <a:srgbClr val="E0D6DE"/>
                </a:solidFill>
                <a:latin typeface="Arimo"/>
                <a:ea typeface="Arimo"/>
                <a:cs typeface="Arimo"/>
              </a:rPr>
              <a:t>Address high attrition rates and job satisfaction disparities with strategic solutions.</a:t>
            </a:r>
            <a:endParaRPr lang="en-US" sz="1874" dirty="0">
              <a:solidFill>
                <a:srgbClr val="E0D6DE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grpSp>
        <p:nvGrpSpPr>
          <p:cNvPr id="24" name="Group 24"/>
          <p:cNvGrpSpPr/>
          <p:nvPr/>
        </p:nvGrpSpPr>
        <p:grpSpPr>
          <a:xfrm>
            <a:off x="1451968" y="6354515"/>
            <a:ext cx="846087" cy="28575"/>
            <a:chOff x="0" y="0"/>
            <a:chExt cx="1128117" cy="381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128141" cy="38100"/>
            </a:xfrm>
            <a:custGeom>
              <a:avLst/>
              <a:gdLst/>
              <a:ahLst/>
              <a:cxnLst/>
              <a:rect l="l" t="t" r="r" b="b"/>
              <a:pathLst>
                <a:path w="1128141" h="38100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lnTo>
                    <a:pt x="1109091" y="0"/>
                  </a:lnTo>
                  <a:cubicBezTo>
                    <a:pt x="1119632" y="0"/>
                    <a:pt x="1128141" y="8509"/>
                    <a:pt x="1128141" y="19050"/>
                  </a:cubicBezTo>
                  <a:cubicBezTo>
                    <a:pt x="1128141" y="29591"/>
                    <a:pt x="1119632" y="38100"/>
                    <a:pt x="1109091" y="38100"/>
                  </a:cubicBezTo>
                  <a:lnTo>
                    <a:pt x="19050" y="38100"/>
                  </a:lnTo>
                  <a:cubicBezTo>
                    <a:pt x="8509" y="38100"/>
                    <a:pt x="0" y="29591"/>
                    <a:pt x="0" y="19050"/>
                  </a:cubicBezTo>
                  <a:close/>
                </a:path>
              </a:pathLst>
            </a:custGeom>
            <a:solidFill>
              <a:srgbClr val="3F3F44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936724" y="6096892"/>
            <a:ext cx="543817" cy="543817"/>
            <a:chOff x="0" y="0"/>
            <a:chExt cx="725090" cy="72509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725170" cy="725170"/>
            </a:xfrm>
            <a:custGeom>
              <a:avLst/>
              <a:gdLst/>
              <a:ahLst/>
              <a:cxnLst/>
              <a:rect l="l" t="t" r="r" b="b"/>
              <a:pathLst>
                <a:path w="725170" h="725170">
                  <a:moveTo>
                    <a:pt x="0" y="48387"/>
                  </a:moveTo>
                  <a:cubicBezTo>
                    <a:pt x="0" y="21590"/>
                    <a:pt x="21590" y="0"/>
                    <a:pt x="48387" y="0"/>
                  </a:cubicBezTo>
                  <a:lnTo>
                    <a:pt x="676783" y="0"/>
                  </a:lnTo>
                  <a:cubicBezTo>
                    <a:pt x="703453" y="0"/>
                    <a:pt x="725170" y="21590"/>
                    <a:pt x="725170" y="48387"/>
                  </a:cubicBezTo>
                  <a:lnTo>
                    <a:pt x="725170" y="676783"/>
                  </a:lnTo>
                  <a:cubicBezTo>
                    <a:pt x="725170" y="703453"/>
                    <a:pt x="703580" y="725170"/>
                    <a:pt x="676783" y="725170"/>
                  </a:cubicBezTo>
                  <a:lnTo>
                    <a:pt x="48387" y="725170"/>
                  </a:lnTo>
                  <a:cubicBezTo>
                    <a:pt x="21590" y="725043"/>
                    <a:pt x="0" y="703453"/>
                    <a:pt x="0" y="676783"/>
                  </a:cubicBezTo>
                  <a:close/>
                </a:path>
              </a:pathLst>
            </a:custGeom>
            <a:solidFill>
              <a:srgbClr val="26262B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1096119" y="6215955"/>
            <a:ext cx="224879" cy="3341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12"/>
              </a:lnSpc>
            </a:pPr>
            <a:r>
              <a:rPr lang="en-US" sz="2812">
                <a:solidFill>
                  <a:srgbClr val="E0D6DE"/>
                </a:solidFill>
                <a:latin typeface="Arimo"/>
                <a:ea typeface="Arimo"/>
                <a:cs typeface="Arimo"/>
                <a:sym typeface="Arimo"/>
              </a:rPr>
              <a:t>3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2538264" y="6047631"/>
            <a:ext cx="3021955" cy="348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2375" dirty="0">
                <a:solidFill>
                  <a:srgbClr val="E0D6DE"/>
                </a:solidFill>
                <a:latin typeface="Arimo"/>
                <a:ea typeface="Arimo"/>
                <a:cs typeface="Arimo"/>
                <a:sym typeface="Arimo"/>
              </a:rPr>
              <a:t>Target Audience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2538264" y="6484590"/>
            <a:ext cx="8045649" cy="7409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1874" dirty="0">
                <a:solidFill>
                  <a:srgbClr val="E0D6DE"/>
                </a:solidFill>
                <a:latin typeface="Arimo"/>
                <a:ea typeface="Arimo"/>
                <a:cs typeface="Arimo"/>
              </a:rPr>
              <a:t>HR managers, team leaders, and decision-makers focused on workforce optimization</a:t>
            </a:r>
            <a:r>
              <a:rPr lang="en-US" sz="1874" dirty="0">
                <a:solidFill>
                  <a:srgbClr val="E0D6DE"/>
                </a:solidFill>
                <a:latin typeface="Arimo"/>
                <a:ea typeface="Arimo"/>
                <a:cs typeface="Arimo"/>
                <a:sym typeface="Arimo"/>
              </a:rPr>
              <a:t>.</a:t>
            </a:r>
          </a:p>
        </p:txBody>
      </p:sp>
      <p:grpSp>
        <p:nvGrpSpPr>
          <p:cNvPr id="31" name="Group 31"/>
          <p:cNvGrpSpPr/>
          <p:nvPr/>
        </p:nvGrpSpPr>
        <p:grpSpPr>
          <a:xfrm>
            <a:off x="1451968" y="8375600"/>
            <a:ext cx="846087" cy="28575"/>
            <a:chOff x="0" y="0"/>
            <a:chExt cx="1128117" cy="3810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1128141" cy="38100"/>
            </a:xfrm>
            <a:custGeom>
              <a:avLst/>
              <a:gdLst/>
              <a:ahLst/>
              <a:cxnLst/>
              <a:rect l="l" t="t" r="r" b="b"/>
              <a:pathLst>
                <a:path w="1128141" h="38100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lnTo>
                    <a:pt x="1109091" y="0"/>
                  </a:lnTo>
                  <a:cubicBezTo>
                    <a:pt x="1119632" y="0"/>
                    <a:pt x="1128141" y="8509"/>
                    <a:pt x="1128141" y="19050"/>
                  </a:cubicBezTo>
                  <a:cubicBezTo>
                    <a:pt x="1128141" y="29591"/>
                    <a:pt x="1119632" y="38100"/>
                    <a:pt x="1109091" y="38100"/>
                  </a:cubicBezTo>
                  <a:lnTo>
                    <a:pt x="19050" y="38100"/>
                  </a:lnTo>
                  <a:cubicBezTo>
                    <a:pt x="8509" y="38100"/>
                    <a:pt x="0" y="29591"/>
                    <a:pt x="0" y="19050"/>
                  </a:cubicBezTo>
                  <a:close/>
                </a:path>
              </a:pathLst>
            </a:custGeom>
            <a:solidFill>
              <a:srgbClr val="3F3F44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936724" y="8117979"/>
            <a:ext cx="543817" cy="543817"/>
            <a:chOff x="0" y="0"/>
            <a:chExt cx="725090" cy="725090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725170" cy="725170"/>
            </a:xfrm>
            <a:custGeom>
              <a:avLst/>
              <a:gdLst/>
              <a:ahLst/>
              <a:cxnLst/>
              <a:rect l="l" t="t" r="r" b="b"/>
              <a:pathLst>
                <a:path w="725170" h="725170">
                  <a:moveTo>
                    <a:pt x="0" y="48387"/>
                  </a:moveTo>
                  <a:cubicBezTo>
                    <a:pt x="0" y="21590"/>
                    <a:pt x="21590" y="0"/>
                    <a:pt x="48387" y="0"/>
                  </a:cubicBezTo>
                  <a:lnTo>
                    <a:pt x="676783" y="0"/>
                  </a:lnTo>
                  <a:cubicBezTo>
                    <a:pt x="703453" y="0"/>
                    <a:pt x="725170" y="21590"/>
                    <a:pt x="725170" y="48387"/>
                  </a:cubicBezTo>
                  <a:lnTo>
                    <a:pt x="725170" y="676783"/>
                  </a:lnTo>
                  <a:cubicBezTo>
                    <a:pt x="725170" y="703453"/>
                    <a:pt x="703580" y="725170"/>
                    <a:pt x="676783" y="725170"/>
                  </a:cubicBezTo>
                  <a:lnTo>
                    <a:pt x="48387" y="725170"/>
                  </a:lnTo>
                  <a:cubicBezTo>
                    <a:pt x="21590" y="725043"/>
                    <a:pt x="0" y="703453"/>
                    <a:pt x="0" y="676783"/>
                  </a:cubicBezTo>
                  <a:close/>
                </a:path>
              </a:pathLst>
            </a:custGeom>
            <a:solidFill>
              <a:srgbClr val="26262B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5" name="TextBox 35"/>
          <p:cNvSpPr txBox="1"/>
          <p:nvPr/>
        </p:nvSpPr>
        <p:spPr>
          <a:xfrm>
            <a:off x="1090315" y="8237041"/>
            <a:ext cx="236487" cy="3341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12"/>
              </a:lnSpc>
            </a:pPr>
            <a:r>
              <a:rPr lang="en-US" sz="2812" dirty="0">
                <a:solidFill>
                  <a:srgbClr val="E0D6DE"/>
                </a:solidFill>
                <a:latin typeface="Arimo"/>
                <a:ea typeface="Arimo"/>
                <a:cs typeface="Arimo"/>
                <a:sym typeface="Arimo"/>
              </a:rPr>
              <a:t>4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2538264" y="8068717"/>
            <a:ext cx="5357961" cy="3483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2375" dirty="0">
                <a:solidFill>
                  <a:srgbClr val="E0D6DE"/>
                </a:solidFill>
                <a:latin typeface="Arimo"/>
                <a:ea typeface="Arimo"/>
                <a:cs typeface="Arimo"/>
                <a:sym typeface="Arimo"/>
              </a:rPr>
              <a:t>Background and scope of the project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2538264" y="8505676"/>
            <a:ext cx="8045649" cy="11237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1874" dirty="0">
                <a:solidFill>
                  <a:srgbClr val="E0D6DE"/>
                </a:solidFill>
                <a:latin typeface="Arimo"/>
                <a:ea typeface="Arimo"/>
                <a:cs typeface="Arimo"/>
              </a:rPr>
              <a:t>The project leverages HR Analytics and Tableau to analyze workforce dynamics, identify attrition trends, and provide actionable insights for improving employee retention and organizational performance</a:t>
            </a:r>
            <a:r>
              <a:rPr lang="en-US" sz="1874" dirty="0">
                <a:solidFill>
                  <a:schemeClr val="bg1"/>
                </a:solidFill>
                <a:latin typeface="Arimo"/>
                <a:ea typeface="Arimo"/>
                <a:cs typeface="Arimo"/>
              </a:rPr>
              <a:t>.</a:t>
            </a:r>
            <a:endParaRPr lang="en-US" sz="1874" dirty="0">
              <a:solidFill>
                <a:schemeClr val="bg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7F30D0FD-DB20-542D-8A3D-24A80DE09A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42474" y="35642"/>
            <a:ext cx="7045525" cy="1025135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091953-AE48-AC0C-2BA1-62D1708403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>
            <a:extLst>
              <a:ext uri="{FF2B5EF4-FFF2-40B4-BE49-F238E27FC236}">
                <a16:creationId xmlns:a16="http://schemas.microsoft.com/office/drawing/2014/main" id="{17E20C49-AD42-5666-BD7D-7071E694E5A7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350A5871-1C50-BF73-05E6-F4EB4198706F}"/>
              </a:ext>
            </a:extLst>
          </p:cNvPr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59DD202F-464A-CA77-772D-E844541D2173}"/>
                </a:ext>
              </a:extLst>
            </p:cNvPr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7070C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Freeform 5" descr="preencoded.png">
            <a:extLst>
              <a:ext uri="{FF2B5EF4-FFF2-40B4-BE49-F238E27FC236}">
                <a16:creationId xmlns:a16="http://schemas.microsoft.com/office/drawing/2014/main" id="{7E532BE2-A27E-791D-5806-4302DC876D7B}"/>
              </a:ext>
            </a:extLst>
          </p:cNvPr>
          <p:cNvSpPr/>
          <p:nvPr/>
        </p:nvSpPr>
        <p:spPr>
          <a:xfrm>
            <a:off x="16049019" y="9686925"/>
            <a:ext cx="2153256" cy="514350"/>
          </a:xfrm>
          <a:custGeom>
            <a:avLst/>
            <a:gdLst/>
            <a:ahLst/>
            <a:cxnLst/>
            <a:rect l="l" t="t" r="r" b="b"/>
            <a:pathLst>
              <a:path w="2153256" h="514350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 descr="preencoded.png">
            <a:extLst>
              <a:ext uri="{FF2B5EF4-FFF2-40B4-BE49-F238E27FC236}">
                <a16:creationId xmlns:a16="http://schemas.microsoft.com/office/drawing/2014/main" id="{D1773C43-E628-DCA1-D73A-1C20A2BE2C1B}"/>
              </a:ext>
            </a:extLst>
          </p:cNvPr>
          <p:cNvSpPr/>
          <p:nvPr/>
        </p:nvSpPr>
        <p:spPr>
          <a:xfrm>
            <a:off x="11430000" y="0"/>
            <a:ext cx="6858000" cy="10290274"/>
          </a:xfrm>
          <a:custGeom>
            <a:avLst/>
            <a:gdLst/>
            <a:ahLst/>
            <a:cxnLst/>
            <a:rect l="l" t="t" r="r" b="b"/>
            <a:pathLst>
              <a:path w="6858000" h="10290274">
                <a:moveTo>
                  <a:pt x="0" y="0"/>
                </a:moveTo>
                <a:lnTo>
                  <a:pt x="6858000" y="0"/>
                </a:lnTo>
                <a:lnTo>
                  <a:pt x="6858000" y="10290274"/>
                </a:lnTo>
                <a:lnTo>
                  <a:pt x="0" y="1029027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5" r="-1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459AE41F-C862-CD4C-20BF-9A2245332F3E}"/>
              </a:ext>
            </a:extLst>
          </p:cNvPr>
          <p:cNvSpPr txBox="1"/>
          <p:nvPr/>
        </p:nvSpPr>
        <p:spPr>
          <a:xfrm>
            <a:off x="846088" y="626715"/>
            <a:ext cx="6043910" cy="7935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37"/>
              </a:lnSpc>
            </a:pPr>
            <a:r>
              <a:rPr lang="en-US" sz="4750">
                <a:solidFill>
                  <a:srgbClr val="97B8FF"/>
                </a:solidFill>
                <a:latin typeface="Arimo"/>
                <a:ea typeface="Arimo"/>
                <a:cs typeface="Arimo"/>
                <a:sym typeface="Arimo"/>
              </a:rPr>
              <a:t>Project Overview</a:t>
            </a:r>
          </a:p>
        </p:txBody>
      </p:sp>
      <p:grpSp>
        <p:nvGrpSpPr>
          <p:cNvPr id="8" name="Group 8">
            <a:extLst>
              <a:ext uri="{FF2B5EF4-FFF2-40B4-BE49-F238E27FC236}">
                <a16:creationId xmlns:a16="http://schemas.microsoft.com/office/drawing/2014/main" id="{E4506D23-DD8C-3F58-E098-A0AF0CE3977B}"/>
              </a:ext>
            </a:extLst>
          </p:cNvPr>
          <p:cNvGrpSpPr/>
          <p:nvPr/>
        </p:nvGrpSpPr>
        <p:grpSpPr>
          <a:xfrm>
            <a:off x="1194346" y="1782812"/>
            <a:ext cx="28575" cy="7842647"/>
            <a:chOff x="0" y="0"/>
            <a:chExt cx="38100" cy="10456863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A1E15792-8964-FFE9-A557-3C0CBB0FE834}"/>
                </a:ext>
              </a:extLst>
            </p:cNvPr>
            <p:cNvSpPr/>
            <p:nvPr/>
          </p:nvSpPr>
          <p:spPr>
            <a:xfrm>
              <a:off x="0" y="0"/>
              <a:ext cx="38100" cy="10456926"/>
            </a:xfrm>
            <a:custGeom>
              <a:avLst/>
              <a:gdLst/>
              <a:ahLst/>
              <a:cxnLst/>
              <a:rect l="l" t="t" r="r" b="b"/>
              <a:pathLst>
                <a:path w="38100" h="10456926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cubicBezTo>
                    <a:pt x="29591" y="0"/>
                    <a:pt x="38100" y="8509"/>
                    <a:pt x="38100" y="19050"/>
                  </a:cubicBezTo>
                  <a:lnTo>
                    <a:pt x="38100" y="10437876"/>
                  </a:lnTo>
                  <a:cubicBezTo>
                    <a:pt x="38100" y="10448417"/>
                    <a:pt x="29591" y="10456926"/>
                    <a:pt x="19050" y="10456926"/>
                  </a:cubicBezTo>
                  <a:cubicBezTo>
                    <a:pt x="8509" y="10456926"/>
                    <a:pt x="0" y="10448290"/>
                    <a:pt x="0" y="10437876"/>
                  </a:cubicBezTo>
                  <a:close/>
                </a:path>
              </a:pathLst>
            </a:custGeom>
            <a:solidFill>
              <a:srgbClr val="3F3F44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" name="Group 10">
            <a:extLst>
              <a:ext uri="{FF2B5EF4-FFF2-40B4-BE49-F238E27FC236}">
                <a16:creationId xmlns:a16="http://schemas.microsoft.com/office/drawing/2014/main" id="{3A07C1AC-41A0-4D87-6841-D749190F31CB}"/>
              </a:ext>
            </a:extLst>
          </p:cNvPr>
          <p:cNvGrpSpPr/>
          <p:nvPr/>
        </p:nvGrpSpPr>
        <p:grpSpPr>
          <a:xfrm>
            <a:off x="1451968" y="2312342"/>
            <a:ext cx="846087" cy="28575"/>
            <a:chOff x="0" y="0"/>
            <a:chExt cx="1128117" cy="38100"/>
          </a:xfrm>
        </p:grpSpPr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816CB680-6ED6-ED0D-B3C6-82A72BA1DB27}"/>
                </a:ext>
              </a:extLst>
            </p:cNvPr>
            <p:cNvSpPr/>
            <p:nvPr/>
          </p:nvSpPr>
          <p:spPr>
            <a:xfrm>
              <a:off x="0" y="0"/>
              <a:ext cx="1128141" cy="38100"/>
            </a:xfrm>
            <a:custGeom>
              <a:avLst/>
              <a:gdLst/>
              <a:ahLst/>
              <a:cxnLst/>
              <a:rect l="l" t="t" r="r" b="b"/>
              <a:pathLst>
                <a:path w="1128141" h="38100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lnTo>
                    <a:pt x="1109091" y="0"/>
                  </a:lnTo>
                  <a:cubicBezTo>
                    <a:pt x="1119632" y="0"/>
                    <a:pt x="1128141" y="8509"/>
                    <a:pt x="1128141" y="19050"/>
                  </a:cubicBezTo>
                  <a:cubicBezTo>
                    <a:pt x="1128141" y="29591"/>
                    <a:pt x="1119632" y="38100"/>
                    <a:pt x="1109091" y="38100"/>
                  </a:cubicBezTo>
                  <a:lnTo>
                    <a:pt x="19050" y="38100"/>
                  </a:lnTo>
                  <a:cubicBezTo>
                    <a:pt x="8509" y="38100"/>
                    <a:pt x="0" y="29591"/>
                    <a:pt x="0" y="19050"/>
                  </a:cubicBezTo>
                  <a:close/>
                </a:path>
              </a:pathLst>
            </a:custGeom>
            <a:solidFill>
              <a:srgbClr val="3F3F44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2" name="Group 12">
            <a:extLst>
              <a:ext uri="{FF2B5EF4-FFF2-40B4-BE49-F238E27FC236}">
                <a16:creationId xmlns:a16="http://schemas.microsoft.com/office/drawing/2014/main" id="{951698CE-1BCE-C441-365C-5A61CEB6520C}"/>
              </a:ext>
            </a:extLst>
          </p:cNvPr>
          <p:cNvGrpSpPr/>
          <p:nvPr/>
        </p:nvGrpSpPr>
        <p:grpSpPr>
          <a:xfrm>
            <a:off x="936724" y="2054721"/>
            <a:ext cx="543817" cy="543818"/>
            <a:chOff x="0" y="0"/>
            <a:chExt cx="725090" cy="725090"/>
          </a:xfrm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B1D70960-A3C4-D98D-2A4B-FA22BAB892AF}"/>
                </a:ext>
              </a:extLst>
            </p:cNvPr>
            <p:cNvSpPr/>
            <p:nvPr/>
          </p:nvSpPr>
          <p:spPr>
            <a:xfrm>
              <a:off x="0" y="0"/>
              <a:ext cx="725170" cy="725170"/>
            </a:xfrm>
            <a:custGeom>
              <a:avLst/>
              <a:gdLst/>
              <a:ahLst/>
              <a:cxnLst/>
              <a:rect l="l" t="t" r="r" b="b"/>
              <a:pathLst>
                <a:path w="725170" h="725170">
                  <a:moveTo>
                    <a:pt x="0" y="48387"/>
                  </a:moveTo>
                  <a:cubicBezTo>
                    <a:pt x="0" y="21590"/>
                    <a:pt x="21590" y="0"/>
                    <a:pt x="48387" y="0"/>
                  </a:cubicBezTo>
                  <a:lnTo>
                    <a:pt x="676783" y="0"/>
                  </a:lnTo>
                  <a:cubicBezTo>
                    <a:pt x="703453" y="0"/>
                    <a:pt x="725170" y="21590"/>
                    <a:pt x="725170" y="48387"/>
                  </a:cubicBezTo>
                  <a:lnTo>
                    <a:pt x="725170" y="676783"/>
                  </a:lnTo>
                  <a:cubicBezTo>
                    <a:pt x="725170" y="703453"/>
                    <a:pt x="703580" y="725170"/>
                    <a:pt x="676783" y="725170"/>
                  </a:cubicBezTo>
                  <a:lnTo>
                    <a:pt x="48387" y="725170"/>
                  </a:lnTo>
                  <a:cubicBezTo>
                    <a:pt x="21590" y="725043"/>
                    <a:pt x="0" y="703453"/>
                    <a:pt x="0" y="676783"/>
                  </a:cubicBezTo>
                  <a:close/>
                </a:path>
              </a:pathLst>
            </a:custGeom>
            <a:solidFill>
              <a:srgbClr val="26262B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4" name="TextBox 14">
            <a:extLst>
              <a:ext uri="{FF2B5EF4-FFF2-40B4-BE49-F238E27FC236}">
                <a16:creationId xmlns:a16="http://schemas.microsoft.com/office/drawing/2014/main" id="{9DEEFF09-0903-1902-BB60-6F3E2FE4D194}"/>
              </a:ext>
            </a:extLst>
          </p:cNvPr>
          <p:cNvSpPr txBox="1"/>
          <p:nvPr/>
        </p:nvSpPr>
        <p:spPr>
          <a:xfrm>
            <a:off x="1131838" y="2173784"/>
            <a:ext cx="153441" cy="3341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12"/>
              </a:lnSpc>
            </a:pPr>
            <a:r>
              <a:rPr lang="en-US" sz="2812">
                <a:solidFill>
                  <a:srgbClr val="E0D6DE"/>
                </a:solidFill>
                <a:latin typeface="Arimo"/>
                <a:ea typeface="Arimo"/>
                <a:cs typeface="Arimo"/>
                <a:sym typeface="Arimo"/>
              </a:rPr>
              <a:t>1</a:t>
            </a: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1EE47CB6-8189-0D68-442C-DFB02BC08F81}"/>
              </a:ext>
            </a:extLst>
          </p:cNvPr>
          <p:cNvSpPr txBox="1"/>
          <p:nvPr/>
        </p:nvSpPr>
        <p:spPr>
          <a:xfrm>
            <a:off x="2538264" y="2005459"/>
            <a:ext cx="3021955" cy="3967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2375">
                <a:solidFill>
                  <a:srgbClr val="E0D6DE"/>
                </a:solidFill>
                <a:latin typeface="Arimo"/>
                <a:ea typeface="Arimo"/>
                <a:cs typeface="Arimo"/>
                <a:sym typeface="Arimo"/>
              </a:rPr>
              <a:t>Planning</a:t>
            </a:r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490A0E1C-2D72-DA92-8D29-63F84A51859C}"/>
              </a:ext>
            </a:extLst>
          </p:cNvPr>
          <p:cNvSpPr txBox="1"/>
          <p:nvPr/>
        </p:nvSpPr>
        <p:spPr>
          <a:xfrm>
            <a:off x="2538264" y="2442419"/>
            <a:ext cx="8045649" cy="8780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1874">
                <a:solidFill>
                  <a:srgbClr val="E0D6DE"/>
                </a:solidFill>
                <a:latin typeface="Arimo"/>
                <a:ea typeface="Arimo"/>
                <a:cs typeface="Arimo"/>
                <a:sym typeface="Arimo"/>
              </a:rPr>
              <a:t>Define project scope, objectives, and key stakeholders. Identify data sources and metrics.</a:t>
            </a:r>
          </a:p>
        </p:txBody>
      </p:sp>
      <p:grpSp>
        <p:nvGrpSpPr>
          <p:cNvPr id="17" name="Group 17">
            <a:extLst>
              <a:ext uri="{FF2B5EF4-FFF2-40B4-BE49-F238E27FC236}">
                <a16:creationId xmlns:a16="http://schemas.microsoft.com/office/drawing/2014/main" id="{28CFC7D1-6AE7-589A-3151-1E1D3E3D7468}"/>
              </a:ext>
            </a:extLst>
          </p:cNvPr>
          <p:cNvGrpSpPr/>
          <p:nvPr/>
        </p:nvGrpSpPr>
        <p:grpSpPr>
          <a:xfrm>
            <a:off x="1451968" y="4333429"/>
            <a:ext cx="846087" cy="28575"/>
            <a:chOff x="0" y="0"/>
            <a:chExt cx="1128117" cy="38100"/>
          </a:xfrm>
        </p:grpSpPr>
        <p:sp>
          <p:nvSpPr>
            <p:cNvPr id="18" name="Freeform 18">
              <a:extLst>
                <a:ext uri="{FF2B5EF4-FFF2-40B4-BE49-F238E27FC236}">
                  <a16:creationId xmlns:a16="http://schemas.microsoft.com/office/drawing/2014/main" id="{80CD5A38-B85F-EC1A-F1DB-EAD59195CE3C}"/>
                </a:ext>
              </a:extLst>
            </p:cNvPr>
            <p:cNvSpPr/>
            <p:nvPr/>
          </p:nvSpPr>
          <p:spPr>
            <a:xfrm>
              <a:off x="0" y="0"/>
              <a:ext cx="1128141" cy="38100"/>
            </a:xfrm>
            <a:custGeom>
              <a:avLst/>
              <a:gdLst/>
              <a:ahLst/>
              <a:cxnLst/>
              <a:rect l="l" t="t" r="r" b="b"/>
              <a:pathLst>
                <a:path w="1128141" h="38100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lnTo>
                    <a:pt x="1109091" y="0"/>
                  </a:lnTo>
                  <a:cubicBezTo>
                    <a:pt x="1119632" y="0"/>
                    <a:pt x="1128141" y="8509"/>
                    <a:pt x="1128141" y="19050"/>
                  </a:cubicBezTo>
                  <a:cubicBezTo>
                    <a:pt x="1128141" y="29591"/>
                    <a:pt x="1119632" y="38100"/>
                    <a:pt x="1109091" y="38100"/>
                  </a:cubicBezTo>
                  <a:lnTo>
                    <a:pt x="19050" y="38100"/>
                  </a:lnTo>
                  <a:cubicBezTo>
                    <a:pt x="8509" y="38100"/>
                    <a:pt x="0" y="29591"/>
                    <a:pt x="0" y="19050"/>
                  </a:cubicBezTo>
                  <a:close/>
                </a:path>
              </a:pathLst>
            </a:custGeom>
            <a:solidFill>
              <a:srgbClr val="3F3F44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9" name="Group 19">
            <a:extLst>
              <a:ext uri="{FF2B5EF4-FFF2-40B4-BE49-F238E27FC236}">
                <a16:creationId xmlns:a16="http://schemas.microsoft.com/office/drawing/2014/main" id="{1CDFF8CD-9E08-B62B-1F17-11823EA66DF6}"/>
              </a:ext>
            </a:extLst>
          </p:cNvPr>
          <p:cNvGrpSpPr/>
          <p:nvPr/>
        </p:nvGrpSpPr>
        <p:grpSpPr>
          <a:xfrm>
            <a:off x="936724" y="4075807"/>
            <a:ext cx="543817" cy="543818"/>
            <a:chOff x="0" y="0"/>
            <a:chExt cx="725090" cy="725090"/>
          </a:xfrm>
        </p:grpSpPr>
        <p:sp>
          <p:nvSpPr>
            <p:cNvPr id="20" name="Freeform 20">
              <a:extLst>
                <a:ext uri="{FF2B5EF4-FFF2-40B4-BE49-F238E27FC236}">
                  <a16:creationId xmlns:a16="http://schemas.microsoft.com/office/drawing/2014/main" id="{8E472EEA-5E57-5301-BB07-E342460D76A7}"/>
                </a:ext>
              </a:extLst>
            </p:cNvPr>
            <p:cNvSpPr/>
            <p:nvPr/>
          </p:nvSpPr>
          <p:spPr>
            <a:xfrm>
              <a:off x="0" y="0"/>
              <a:ext cx="725170" cy="725170"/>
            </a:xfrm>
            <a:custGeom>
              <a:avLst/>
              <a:gdLst/>
              <a:ahLst/>
              <a:cxnLst/>
              <a:rect l="l" t="t" r="r" b="b"/>
              <a:pathLst>
                <a:path w="725170" h="725170">
                  <a:moveTo>
                    <a:pt x="0" y="48387"/>
                  </a:moveTo>
                  <a:cubicBezTo>
                    <a:pt x="0" y="21590"/>
                    <a:pt x="21590" y="0"/>
                    <a:pt x="48387" y="0"/>
                  </a:cubicBezTo>
                  <a:lnTo>
                    <a:pt x="676783" y="0"/>
                  </a:lnTo>
                  <a:cubicBezTo>
                    <a:pt x="703453" y="0"/>
                    <a:pt x="725170" y="21590"/>
                    <a:pt x="725170" y="48387"/>
                  </a:cubicBezTo>
                  <a:lnTo>
                    <a:pt x="725170" y="676783"/>
                  </a:lnTo>
                  <a:cubicBezTo>
                    <a:pt x="725170" y="703453"/>
                    <a:pt x="703580" y="725170"/>
                    <a:pt x="676783" y="725170"/>
                  </a:cubicBezTo>
                  <a:lnTo>
                    <a:pt x="48387" y="725170"/>
                  </a:lnTo>
                  <a:cubicBezTo>
                    <a:pt x="21590" y="725043"/>
                    <a:pt x="0" y="703453"/>
                    <a:pt x="0" y="676783"/>
                  </a:cubicBezTo>
                  <a:close/>
                </a:path>
              </a:pathLst>
            </a:custGeom>
            <a:solidFill>
              <a:srgbClr val="26262B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1" name="TextBox 21">
            <a:extLst>
              <a:ext uri="{FF2B5EF4-FFF2-40B4-BE49-F238E27FC236}">
                <a16:creationId xmlns:a16="http://schemas.microsoft.com/office/drawing/2014/main" id="{1C386FA0-7C0C-E631-F01F-6170E925D656}"/>
              </a:ext>
            </a:extLst>
          </p:cNvPr>
          <p:cNvSpPr txBox="1"/>
          <p:nvPr/>
        </p:nvSpPr>
        <p:spPr>
          <a:xfrm>
            <a:off x="1095672" y="4194870"/>
            <a:ext cx="225921" cy="3341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12"/>
              </a:lnSpc>
            </a:pPr>
            <a:r>
              <a:rPr lang="en-US" sz="2812">
                <a:solidFill>
                  <a:srgbClr val="E0D6DE"/>
                </a:solidFill>
                <a:latin typeface="Arimo"/>
                <a:ea typeface="Arimo"/>
                <a:cs typeface="Arimo"/>
                <a:sym typeface="Arimo"/>
              </a:rPr>
              <a:t>2</a:t>
            </a:r>
          </a:p>
        </p:txBody>
      </p:sp>
      <p:sp>
        <p:nvSpPr>
          <p:cNvPr id="22" name="TextBox 22">
            <a:extLst>
              <a:ext uri="{FF2B5EF4-FFF2-40B4-BE49-F238E27FC236}">
                <a16:creationId xmlns:a16="http://schemas.microsoft.com/office/drawing/2014/main" id="{FFCA5546-4DE3-26C3-5D43-CDBA11D19440}"/>
              </a:ext>
            </a:extLst>
          </p:cNvPr>
          <p:cNvSpPr txBox="1"/>
          <p:nvPr/>
        </p:nvSpPr>
        <p:spPr>
          <a:xfrm>
            <a:off x="2538264" y="4026545"/>
            <a:ext cx="3021955" cy="3967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2375">
                <a:solidFill>
                  <a:srgbClr val="E0D6DE"/>
                </a:solidFill>
                <a:latin typeface="Arimo"/>
                <a:ea typeface="Arimo"/>
                <a:cs typeface="Arimo"/>
                <a:sym typeface="Arimo"/>
              </a:rPr>
              <a:t>Data Preparation</a:t>
            </a:r>
          </a:p>
        </p:txBody>
      </p:sp>
      <p:sp>
        <p:nvSpPr>
          <p:cNvPr id="23" name="TextBox 23">
            <a:extLst>
              <a:ext uri="{FF2B5EF4-FFF2-40B4-BE49-F238E27FC236}">
                <a16:creationId xmlns:a16="http://schemas.microsoft.com/office/drawing/2014/main" id="{C7298139-4FA8-2FB2-B793-665D8EF417A8}"/>
              </a:ext>
            </a:extLst>
          </p:cNvPr>
          <p:cNvSpPr txBox="1"/>
          <p:nvPr/>
        </p:nvSpPr>
        <p:spPr>
          <a:xfrm>
            <a:off x="2538264" y="4463504"/>
            <a:ext cx="8045649" cy="8780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1874">
                <a:solidFill>
                  <a:srgbClr val="E0D6DE"/>
                </a:solidFill>
                <a:latin typeface="Arimo"/>
                <a:ea typeface="Arimo"/>
                <a:cs typeface="Arimo"/>
                <a:sym typeface="Arimo"/>
              </a:rPr>
              <a:t>Collect, clean, and integrate HR data from various sources. Ensure data quality and consistency.</a:t>
            </a:r>
          </a:p>
        </p:txBody>
      </p:sp>
      <p:grpSp>
        <p:nvGrpSpPr>
          <p:cNvPr id="24" name="Group 24">
            <a:extLst>
              <a:ext uri="{FF2B5EF4-FFF2-40B4-BE49-F238E27FC236}">
                <a16:creationId xmlns:a16="http://schemas.microsoft.com/office/drawing/2014/main" id="{BDB02758-2BCF-A3AD-962E-E717452C4AFB}"/>
              </a:ext>
            </a:extLst>
          </p:cNvPr>
          <p:cNvGrpSpPr/>
          <p:nvPr/>
        </p:nvGrpSpPr>
        <p:grpSpPr>
          <a:xfrm>
            <a:off x="1451968" y="6354515"/>
            <a:ext cx="846087" cy="28575"/>
            <a:chOff x="0" y="0"/>
            <a:chExt cx="1128117" cy="38100"/>
          </a:xfrm>
        </p:grpSpPr>
        <p:sp>
          <p:nvSpPr>
            <p:cNvPr id="25" name="Freeform 25">
              <a:extLst>
                <a:ext uri="{FF2B5EF4-FFF2-40B4-BE49-F238E27FC236}">
                  <a16:creationId xmlns:a16="http://schemas.microsoft.com/office/drawing/2014/main" id="{F776C96B-EFA1-090D-918D-1265BEC6E90E}"/>
                </a:ext>
              </a:extLst>
            </p:cNvPr>
            <p:cNvSpPr/>
            <p:nvPr/>
          </p:nvSpPr>
          <p:spPr>
            <a:xfrm>
              <a:off x="0" y="0"/>
              <a:ext cx="1128141" cy="38100"/>
            </a:xfrm>
            <a:custGeom>
              <a:avLst/>
              <a:gdLst/>
              <a:ahLst/>
              <a:cxnLst/>
              <a:rect l="l" t="t" r="r" b="b"/>
              <a:pathLst>
                <a:path w="1128141" h="38100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lnTo>
                    <a:pt x="1109091" y="0"/>
                  </a:lnTo>
                  <a:cubicBezTo>
                    <a:pt x="1119632" y="0"/>
                    <a:pt x="1128141" y="8509"/>
                    <a:pt x="1128141" y="19050"/>
                  </a:cubicBezTo>
                  <a:cubicBezTo>
                    <a:pt x="1128141" y="29591"/>
                    <a:pt x="1119632" y="38100"/>
                    <a:pt x="1109091" y="38100"/>
                  </a:cubicBezTo>
                  <a:lnTo>
                    <a:pt x="19050" y="38100"/>
                  </a:lnTo>
                  <a:cubicBezTo>
                    <a:pt x="8509" y="38100"/>
                    <a:pt x="0" y="29591"/>
                    <a:pt x="0" y="19050"/>
                  </a:cubicBezTo>
                  <a:close/>
                </a:path>
              </a:pathLst>
            </a:custGeom>
            <a:solidFill>
              <a:srgbClr val="3F3F44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6" name="Group 26">
            <a:extLst>
              <a:ext uri="{FF2B5EF4-FFF2-40B4-BE49-F238E27FC236}">
                <a16:creationId xmlns:a16="http://schemas.microsoft.com/office/drawing/2014/main" id="{05B71A13-30FB-6B3C-C2D3-F2D542AA83B1}"/>
              </a:ext>
            </a:extLst>
          </p:cNvPr>
          <p:cNvGrpSpPr/>
          <p:nvPr/>
        </p:nvGrpSpPr>
        <p:grpSpPr>
          <a:xfrm>
            <a:off x="936724" y="6096892"/>
            <a:ext cx="543817" cy="543817"/>
            <a:chOff x="0" y="0"/>
            <a:chExt cx="725090" cy="725090"/>
          </a:xfrm>
        </p:grpSpPr>
        <p:sp>
          <p:nvSpPr>
            <p:cNvPr id="27" name="Freeform 27">
              <a:extLst>
                <a:ext uri="{FF2B5EF4-FFF2-40B4-BE49-F238E27FC236}">
                  <a16:creationId xmlns:a16="http://schemas.microsoft.com/office/drawing/2014/main" id="{9EC8147E-8E8D-A053-8E7B-D3B59DD45A40}"/>
                </a:ext>
              </a:extLst>
            </p:cNvPr>
            <p:cNvSpPr/>
            <p:nvPr/>
          </p:nvSpPr>
          <p:spPr>
            <a:xfrm>
              <a:off x="0" y="0"/>
              <a:ext cx="725170" cy="725170"/>
            </a:xfrm>
            <a:custGeom>
              <a:avLst/>
              <a:gdLst/>
              <a:ahLst/>
              <a:cxnLst/>
              <a:rect l="l" t="t" r="r" b="b"/>
              <a:pathLst>
                <a:path w="725170" h="725170">
                  <a:moveTo>
                    <a:pt x="0" y="48387"/>
                  </a:moveTo>
                  <a:cubicBezTo>
                    <a:pt x="0" y="21590"/>
                    <a:pt x="21590" y="0"/>
                    <a:pt x="48387" y="0"/>
                  </a:cubicBezTo>
                  <a:lnTo>
                    <a:pt x="676783" y="0"/>
                  </a:lnTo>
                  <a:cubicBezTo>
                    <a:pt x="703453" y="0"/>
                    <a:pt x="725170" y="21590"/>
                    <a:pt x="725170" y="48387"/>
                  </a:cubicBezTo>
                  <a:lnTo>
                    <a:pt x="725170" y="676783"/>
                  </a:lnTo>
                  <a:cubicBezTo>
                    <a:pt x="725170" y="703453"/>
                    <a:pt x="703580" y="725170"/>
                    <a:pt x="676783" y="725170"/>
                  </a:cubicBezTo>
                  <a:lnTo>
                    <a:pt x="48387" y="725170"/>
                  </a:lnTo>
                  <a:cubicBezTo>
                    <a:pt x="21590" y="725043"/>
                    <a:pt x="0" y="703453"/>
                    <a:pt x="0" y="676783"/>
                  </a:cubicBezTo>
                  <a:close/>
                </a:path>
              </a:pathLst>
            </a:custGeom>
            <a:solidFill>
              <a:srgbClr val="26262B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8" name="TextBox 28">
            <a:extLst>
              <a:ext uri="{FF2B5EF4-FFF2-40B4-BE49-F238E27FC236}">
                <a16:creationId xmlns:a16="http://schemas.microsoft.com/office/drawing/2014/main" id="{09E80035-0DE9-E07F-B5F1-7E157EC7445A}"/>
              </a:ext>
            </a:extLst>
          </p:cNvPr>
          <p:cNvSpPr txBox="1"/>
          <p:nvPr/>
        </p:nvSpPr>
        <p:spPr>
          <a:xfrm>
            <a:off x="1096119" y="6215955"/>
            <a:ext cx="224879" cy="3341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12"/>
              </a:lnSpc>
            </a:pPr>
            <a:r>
              <a:rPr lang="en-US" sz="2812">
                <a:solidFill>
                  <a:srgbClr val="E0D6DE"/>
                </a:solidFill>
                <a:latin typeface="Arimo"/>
                <a:ea typeface="Arimo"/>
                <a:cs typeface="Arimo"/>
                <a:sym typeface="Arimo"/>
              </a:rPr>
              <a:t>3</a:t>
            </a:r>
          </a:p>
        </p:txBody>
      </p:sp>
      <p:sp>
        <p:nvSpPr>
          <p:cNvPr id="29" name="TextBox 29">
            <a:extLst>
              <a:ext uri="{FF2B5EF4-FFF2-40B4-BE49-F238E27FC236}">
                <a16:creationId xmlns:a16="http://schemas.microsoft.com/office/drawing/2014/main" id="{C65742B2-1DDA-9680-5A25-47338AEA4366}"/>
              </a:ext>
            </a:extLst>
          </p:cNvPr>
          <p:cNvSpPr txBox="1"/>
          <p:nvPr/>
        </p:nvSpPr>
        <p:spPr>
          <a:xfrm>
            <a:off x="2538264" y="6047631"/>
            <a:ext cx="3021955" cy="3967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2375">
                <a:solidFill>
                  <a:srgbClr val="E0D6DE"/>
                </a:solidFill>
                <a:latin typeface="Arimo"/>
                <a:ea typeface="Arimo"/>
                <a:cs typeface="Arimo"/>
                <a:sym typeface="Arimo"/>
              </a:rPr>
              <a:t>Dashboard Design</a:t>
            </a:r>
          </a:p>
        </p:txBody>
      </p:sp>
      <p:sp>
        <p:nvSpPr>
          <p:cNvPr id="30" name="TextBox 30">
            <a:extLst>
              <a:ext uri="{FF2B5EF4-FFF2-40B4-BE49-F238E27FC236}">
                <a16:creationId xmlns:a16="http://schemas.microsoft.com/office/drawing/2014/main" id="{DA8C380D-6576-5087-345E-A87A06EB3D2C}"/>
              </a:ext>
            </a:extLst>
          </p:cNvPr>
          <p:cNvSpPr txBox="1"/>
          <p:nvPr/>
        </p:nvSpPr>
        <p:spPr>
          <a:xfrm>
            <a:off x="2538264" y="6484590"/>
            <a:ext cx="8045649" cy="8780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1874">
                <a:solidFill>
                  <a:srgbClr val="E0D6DE"/>
                </a:solidFill>
                <a:latin typeface="Arimo"/>
                <a:ea typeface="Arimo"/>
                <a:cs typeface="Arimo"/>
                <a:sym typeface="Arimo"/>
              </a:rPr>
              <a:t>Create interactive Tableau dashboards with relevant HR metrics and visualizations.</a:t>
            </a:r>
          </a:p>
        </p:txBody>
      </p:sp>
      <p:grpSp>
        <p:nvGrpSpPr>
          <p:cNvPr id="31" name="Group 31">
            <a:extLst>
              <a:ext uri="{FF2B5EF4-FFF2-40B4-BE49-F238E27FC236}">
                <a16:creationId xmlns:a16="http://schemas.microsoft.com/office/drawing/2014/main" id="{3B6E13D5-C5DF-602C-7339-1809051F97CD}"/>
              </a:ext>
            </a:extLst>
          </p:cNvPr>
          <p:cNvGrpSpPr/>
          <p:nvPr/>
        </p:nvGrpSpPr>
        <p:grpSpPr>
          <a:xfrm>
            <a:off x="1451968" y="8375600"/>
            <a:ext cx="846087" cy="28575"/>
            <a:chOff x="0" y="0"/>
            <a:chExt cx="1128117" cy="38100"/>
          </a:xfrm>
        </p:grpSpPr>
        <p:sp>
          <p:nvSpPr>
            <p:cNvPr id="32" name="Freeform 32">
              <a:extLst>
                <a:ext uri="{FF2B5EF4-FFF2-40B4-BE49-F238E27FC236}">
                  <a16:creationId xmlns:a16="http://schemas.microsoft.com/office/drawing/2014/main" id="{2279A168-68F6-EE52-9FF3-C9341D288ACA}"/>
                </a:ext>
              </a:extLst>
            </p:cNvPr>
            <p:cNvSpPr/>
            <p:nvPr/>
          </p:nvSpPr>
          <p:spPr>
            <a:xfrm>
              <a:off x="0" y="0"/>
              <a:ext cx="1128141" cy="38100"/>
            </a:xfrm>
            <a:custGeom>
              <a:avLst/>
              <a:gdLst/>
              <a:ahLst/>
              <a:cxnLst/>
              <a:rect l="l" t="t" r="r" b="b"/>
              <a:pathLst>
                <a:path w="1128141" h="38100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lnTo>
                    <a:pt x="1109091" y="0"/>
                  </a:lnTo>
                  <a:cubicBezTo>
                    <a:pt x="1119632" y="0"/>
                    <a:pt x="1128141" y="8509"/>
                    <a:pt x="1128141" y="19050"/>
                  </a:cubicBezTo>
                  <a:cubicBezTo>
                    <a:pt x="1128141" y="29591"/>
                    <a:pt x="1119632" y="38100"/>
                    <a:pt x="1109091" y="38100"/>
                  </a:cubicBezTo>
                  <a:lnTo>
                    <a:pt x="19050" y="38100"/>
                  </a:lnTo>
                  <a:cubicBezTo>
                    <a:pt x="8509" y="38100"/>
                    <a:pt x="0" y="29591"/>
                    <a:pt x="0" y="19050"/>
                  </a:cubicBezTo>
                  <a:close/>
                </a:path>
              </a:pathLst>
            </a:custGeom>
            <a:solidFill>
              <a:srgbClr val="3F3F44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3" name="Group 33">
            <a:extLst>
              <a:ext uri="{FF2B5EF4-FFF2-40B4-BE49-F238E27FC236}">
                <a16:creationId xmlns:a16="http://schemas.microsoft.com/office/drawing/2014/main" id="{B646463E-466C-283D-9602-E7117F36D5E2}"/>
              </a:ext>
            </a:extLst>
          </p:cNvPr>
          <p:cNvGrpSpPr/>
          <p:nvPr/>
        </p:nvGrpSpPr>
        <p:grpSpPr>
          <a:xfrm>
            <a:off x="936724" y="8117979"/>
            <a:ext cx="543817" cy="543817"/>
            <a:chOff x="0" y="0"/>
            <a:chExt cx="725090" cy="725090"/>
          </a:xfrm>
        </p:grpSpPr>
        <p:sp>
          <p:nvSpPr>
            <p:cNvPr id="34" name="Freeform 34">
              <a:extLst>
                <a:ext uri="{FF2B5EF4-FFF2-40B4-BE49-F238E27FC236}">
                  <a16:creationId xmlns:a16="http://schemas.microsoft.com/office/drawing/2014/main" id="{708F69E9-4898-7569-13A8-E56AE59E8496}"/>
                </a:ext>
              </a:extLst>
            </p:cNvPr>
            <p:cNvSpPr/>
            <p:nvPr/>
          </p:nvSpPr>
          <p:spPr>
            <a:xfrm>
              <a:off x="0" y="0"/>
              <a:ext cx="725170" cy="725170"/>
            </a:xfrm>
            <a:custGeom>
              <a:avLst/>
              <a:gdLst/>
              <a:ahLst/>
              <a:cxnLst/>
              <a:rect l="l" t="t" r="r" b="b"/>
              <a:pathLst>
                <a:path w="725170" h="725170">
                  <a:moveTo>
                    <a:pt x="0" y="48387"/>
                  </a:moveTo>
                  <a:cubicBezTo>
                    <a:pt x="0" y="21590"/>
                    <a:pt x="21590" y="0"/>
                    <a:pt x="48387" y="0"/>
                  </a:cubicBezTo>
                  <a:lnTo>
                    <a:pt x="676783" y="0"/>
                  </a:lnTo>
                  <a:cubicBezTo>
                    <a:pt x="703453" y="0"/>
                    <a:pt x="725170" y="21590"/>
                    <a:pt x="725170" y="48387"/>
                  </a:cubicBezTo>
                  <a:lnTo>
                    <a:pt x="725170" y="676783"/>
                  </a:lnTo>
                  <a:cubicBezTo>
                    <a:pt x="725170" y="703453"/>
                    <a:pt x="703580" y="725170"/>
                    <a:pt x="676783" y="725170"/>
                  </a:cubicBezTo>
                  <a:lnTo>
                    <a:pt x="48387" y="725170"/>
                  </a:lnTo>
                  <a:cubicBezTo>
                    <a:pt x="21590" y="725043"/>
                    <a:pt x="0" y="703453"/>
                    <a:pt x="0" y="676783"/>
                  </a:cubicBezTo>
                  <a:close/>
                </a:path>
              </a:pathLst>
            </a:custGeom>
            <a:solidFill>
              <a:srgbClr val="26262B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5" name="TextBox 35">
            <a:extLst>
              <a:ext uri="{FF2B5EF4-FFF2-40B4-BE49-F238E27FC236}">
                <a16:creationId xmlns:a16="http://schemas.microsoft.com/office/drawing/2014/main" id="{8F94AFD1-2E13-C9C0-B4B8-BC4929FE4699}"/>
              </a:ext>
            </a:extLst>
          </p:cNvPr>
          <p:cNvSpPr txBox="1"/>
          <p:nvPr/>
        </p:nvSpPr>
        <p:spPr>
          <a:xfrm>
            <a:off x="1090315" y="8237041"/>
            <a:ext cx="236487" cy="3341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12"/>
              </a:lnSpc>
            </a:pPr>
            <a:r>
              <a:rPr lang="en-US" sz="2812">
                <a:solidFill>
                  <a:srgbClr val="E0D6DE"/>
                </a:solidFill>
                <a:latin typeface="Arimo"/>
                <a:ea typeface="Arimo"/>
                <a:cs typeface="Arimo"/>
                <a:sym typeface="Arimo"/>
              </a:rPr>
              <a:t>4</a:t>
            </a:r>
          </a:p>
        </p:txBody>
      </p:sp>
      <p:sp>
        <p:nvSpPr>
          <p:cNvPr id="36" name="TextBox 36">
            <a:extLst>
              <a:ext uri="{FF2B5EF4-FFF2-40B4-BE49-F238E27FC236}">
                <a16:creationId xmlns:a16="http://schemas.microsoft.com/office/drawing/2014/main" id="{D20F868C-BF25-868B-1381-9F562CB0B174}"/>
              </a:ext>
            </a:extLst>
          </p:cNvPr>
          <p:cNvSpPr txBox="1"/>
          <p:nvPr/>
        </p:nvSpPr>
        <p:spPr>
          <a:xfrm>
            <a:off x="2538264" y="8068716"/>
            <a:ext cx="3021955" cy="3967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2375">
                <a:solidFill>
                  <a:srgbClr val="E0D6DE"/>
                </a:solidFill>
                <a:latin typeface="Arimo"/>
                <a:ea typeface="Arimo"/>
                <a:cs typeface="Arimo"/>
                <a:sym typeface="Arimo"/>
              </a:rPr>
              <a:t>Implementation</a:t>
            </a:r>
          </a:p>
        </p:txBody>
      </p:sp>
      <p:sp>
        <p:nvSpPr>
          <p:cNvPr id="37" name="TextBox 37">
            <a:extLst>
              <a:ext uri="{FF2B5EF4-FFF2-40B4-BE49-F238E27FC236}">
                <a16:creationId xmlns:a16="http://schemas.microsoft.com/office/drawing/2014/main" id="{83F73A85-F929-70F0-5DB2-0AB9DCEAAD1C}"/>
              </a:ext>
            </a:extLst>
          </p:cNvPr>
          <p:cNvSpPr txBox="1"/>
          <p:nvPr/>
        </p:nvSpPr>
        <p:spPr>
          <a:xfrm>
            <a:off x="2538264" y="8505676"/>
            <a:ext cx="8045649" cy="8780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1874">
                <a:solidFill>
                  <a:srgbClr val="E0D6DE"/>
                </a:solidFill>
                <a:latin typeface="Arimo"/>
                <a:ea typeface="Arimo"/>
                <a:cs typeface="Arimo"/>
                <a:sym typeface="Arimo"/>
              </a:rPr>
              <a:t>Deploy the HR analytics dashboard and train users on its features and benefits.</a:t>
            </a:r>
          </a:p>
        </p:txBody>
      </p:sp>
    </p:spTree>
    <p:extLst>
      <p:ext uri="{BB962C8B-B14F-4D97-AF65-F5344CB8AC3E}">
        <p14:creationId xmlns:p14="http://schemas.microsoft.com/office/powerpoint/2010/main" val="1616760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7070C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Freeform 5" descr="preencoded.png"/>
          <p:cNvSpPr/>
          <p:nvPr/>
        </p:nvSpPr>
        <p:spPr>
          <a:xfrm>
            <a:off x="0" y="0"/>
            <a:ext cx="18288000" cy="3514874"/>
          </a:xfrm>
          <a:custGeom>
            <a:avLst/>
            <a:gdLst/>
            <a:ahLst/>
            <a:cxnLst/>
            <a:rect l="l" t="t" r="r" b="b"/>
            <a:pathLst>
              <a:path w="18288000" h="3514874">
                <a:moveTo>
                  <a:pt x="0" y="0"/>
                </a:moveTo>
                <a:lnTo>
                  <a:pt x="18288000" y="0"/>
                </a:lnTo>
                <a:lnTo>
                  <a:pt x="18288000" y="3514874"/>
                </a:lnTo>
                <a:lnTo>
                  <a:pt x="0" y="351487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" r="-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984051" y="4230886"/>
            <a:ext cx="9568160" cy="935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75"/>
              </a:lnSpc>
            </a:pPr>
            <a:r>
              <a:rPr lang="en-US" sz="5500">
                <a:solidFill>
                  <a:srgbClr val="97B8FF"/>
                </a:solidFill>
                <a:latin typeface="Arimo"/>
                <a:ea typeface="Arimo"/>
                <a:cs typeface="Arimo"/>
                <a:sym typeface="Arimo"/>
              </a:rPr>
              <a:t>Tableau Dashboard Design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984051" y="5904608"/>
            <a:ext cx="632669" cy="632669"/>
            <a:chOff x="0" y="0"/>
            <a:chExt cx="843558" cy="84355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43534" cy="843534"/>
            </a:xfrm>
            <a:custGeom>
              <a:avLst/>
              <a:gdLst/>
              <a:ahLst/>
              <a:cxnLst/>
              <a:rect l="l" t="t" r="r" b="b"/>
              <a:pathLst>
                <a:path w="843534" h="843534">
                  <a:moveTo>
                    <a:pt x="0" y="56261"/>
                  </a:moveTo>
                  <a:cubicBezTo>
                    <a:pt x="0" y="25146"/>
                    <a:pt x="25146" y="0"/>
                    <a:pt x="56261" y="0"/>
                  </a:cubicBezTo>
                  <a:lnTo>
                    <a:pt x="787273" y="0"/>
                  </a:lnTo>
                  <a:cubicBezTo>
                    <a:pt x="818388" y="0"/>
                    <a:pt x="843534" y="25146"/>
                    <a:pt x="843534" y="56261"/>
                  </a:cubicBezTo>
                  <a:lnTo>
                    <a:pt x="843534" y="787273"/>
                  </a:lnTo>
                  <a:cubicBezTo>
                    <a:pt x="843534" y="818388"/>
                    <a:pt x="818388" y="843534"/>
                    <a:pt x="787273" y="843534"/>
                  </a:cubicBezTo>
                  <a:lnTo>
                    <a:pt x="56261" y="843534"/>
                  </a:lnTo>
                  <a:cubicBezTo>
                    <a:pt x="25146" y="843534"/>
                    <a:pt x="0" y="818388"/>
                    <a:pt x="0" y="787273"/>
                  </a:cubicBezTo>
                  <a:close/>
                </a:path>
              </a:pathLst>
            </a:custGeom>
            <a:solidFill>
              <a:srgbClr val="26262B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211164" y="6048077"/>
            <a:ext cx="178445" cy="3836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12"/>
              </a:lnSpc>
            </a:pPr>
            <a:r>
              <a:rPr lang="en-US" sz="3312">
                <a:solidFill>
                  <a:srgbClr val="E0D6DE"/>
                </a:solidFill>
                <a:latin typeface="Arimo"/>
                <a:ea typeface="Arimo"/>
                <a:cs typeface="Arimo"/>
                <a:sym typeface="Arimo"/>
              </a:rPr>
              <a:t>1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897856" y="5866508"/>
            <a:ext cx="3684240" cy="4774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E0D6DE"/>
                </a:solidFill>
                <a:latin typeface="Arimo"/>
                <a:ea typeface="Arimo"/>
                <a:cs typeface="Arimo"/>
                <a:sym typeface="Arimo"/>
              </a:rPr>
              <a:t>User-Centric Design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897856" y="6407795"/>
            <a:ext cx="7105650" cy="1004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187">
                <a:solidFill>
                  <a:srgbClr val="E0D6DE"/>
                </a:solidFill>
                <a:latin typeface="Arimo"/>
                <a:ea typeface="Arimo"/>
                <a:cs typeface="Arimo"/>
                <a:sym typeface="Arimo"/>
              </a:rPr>
              <a:t>Intuitive layout and navigation for easy access to key HR insights.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9284642" y="5904608"/>
            <a:ext cx="632669" cy="632669"/>
            <a:chOff x="0" y="0"/>
            <a:chExt cx="843558" cy="84355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43534" cy="843534"/>
            </a:xfrm>
            <a:custGeom>
              <a:avLst/>
              <a:gdLst/>
              <a:ahLst/>
              <a:cxnLst/>
              <a:rect l="l" t="t" r="r" b="b"/>
              <a:pathLst>
                <a:path w="843534" h="843534">
                  <a:moveTo>
                    <a:pt x="0" y="56261"/>
                  </a:moveTo>
                  <a:cubicBezTo>
                    <a:pt x="0" y="25146"/>
                    <a:pt x="25146" y="0"/>
                    <a:pt x="56261" y="0"/>
                  </a:cubicBezTo>
                  <a:lnTo>
                    <a:pt x="787273" y="0"/>
                  </a:lnTo>
                  <a:cubicBezTo>
                    <a:pt x="818388" y="0"/>
                    <a:pt x="843534" y="25146"/>
                    <a:pt x="843534" y="56261"/>
                  </a:cubicBezTo>
                  <a:lnTo>
                    <a:pt x="843534" y="787273"/>
                  </a:lnTo>
                  <a:cubicBezTo>
                    <a:pt x="843534" y="818388"/>
                    <a:pt x="818388" y="843534"/>
                    <a:pt x="787273" y="843534"/>
                  </a:cubicBezTo>
                  <a:lnTo>
                    <a:pt x="56261" y="843534"/>
                  </a:lnTo>
                  <a:cubicBezTo>
                    <a:pt x="25146" y="843534"/>
                    <a:pt x="0" y="818388"/>
                    <a:pt x="0" y="787273"/>
                  </a:cubicBezTo>
                  <a:close/>
                </a:path>
              </a:pathLst>
            </a:custGeom>
            <a:solidFill>
              <a:srgbClr val="26262B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9469636" y="6048077"/>
            <a:ext cx="262681" cy="3836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12"/>
              </a:lnSpc>
            </a:pPr>
            <a:r>
              <a:rPr lang="en-US" sz="3312">
                <a:solidFill>
                  <a:srgbClr val="E0D6DE"/>
                </a:solidFill>
                <a:latin typeface="Arimo"/>
                <a:ea typeface="Arimo"/>
                <a:cs typeface="Arimo"/>
                <a:sym typeface="Arimo"/>
              </a:rPr>
              <a:t>2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198448" y="5866508"/>
            <a:ext cx="4508004" cy="4774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E0D6DE"/>
                </a:solidFill>
                <a:latin typeface="Arimo"/>
                <a:ea typeface="Arimo"/>
                <a:cs typeface="Arimo"/>
                <a:sym typeface="Arimo"/>
              </a:rPr>
              <a:t>Interactive Visualizations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198448" y="6407795"/>
            <a:ext cx="7105650" cy="869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187">
                <a:solidFill>
                  <a:srgbClr val="E0D6DE"/>
                </a:solidFill>
                <a:latin typeface="Arimo"/>
                <a:ea typeface="Arimo"/>
                <a:cs typeface="Arimo"/>
                <a:sym typeface="Arimo"/>
              </a:rPr>
              <a:t>Dynamic charts and graphs allowing users to explore data in-depth.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984051" y="8009484"/>
            <a:ext cx="632669" cy="632669"/>
            <a:chOff x="0" y="0"/>
            <a:chExt cx="843558" cy="843558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43534" cy="843534"/>
            </a:xfrm>
            <a:custGeom>
              <a:avLst/>
              <a:gdLst/>
              <a:ahLst/>
              <a:cxnLst/>
              <a:rect l="l" t="t" r="r" b="b"/>
              <a:pathLst>
                <a:path w="843534" h="843534">
                  <a:moveTo>
                    <a:pt x="0" y="56261"/>
                  </a:moveTo>
                  <a:cubicBezTo>
                    <a:pt x="0" y="25146"/>
                    <a:pt x="25146" y="0"/>
                    <a:pt x="56261" y="0"/>
                  </a:cubicBezTo>
                  <a:lnTo>
                    <a:pt x="787273" y="0"/>
                  </a:lnTo>
                  <a:cubicBezTo>
                    <a:pt x="818388" y="0"/>
                    <a:pt x="843534" y="25146"/>
                    <a:pt x="843534" y="56261"/>
                  </a:cubicBezTo>
                  <a:lnTo>
                    <a:pt x="843534" y="787273"/>
                  </a:lnTo>
                  <a:cubicBezTo>
                    <a:pt x="843534" y="818388"/>
                    <a:pt x="818388" y="843534"/>
                    <a:pt x="787273" y="843534"/>
                  </a:cubicBezTo>
                  <a:lnTo>
                    <a:pt x="56261" y="843534"/>
                  </a:lnTo>
                  <a:cubicBezTo>
                    <a:pt x="25146" y="843534"/>
                    <a:pt x="0" y="818388"/>
                    <a:pt x="0" y="787273"/>
                  </a:cubicBezTo>
                  <a:close/>
                </a:path>
              </a:pathLst>
            </a:custGeom>
            <a:solidFill>
              <a:srgbClr val="26262B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1169640" y="8152954"/>
            <a:ext cx="261491" cy="3836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12"/>
              </a:lnSpc>
            </a:pPr>
            <a:r>
              <a:rPr lang="en-US" sz="3312">
                <a:solidFill>
                  <a:srgbClr val="E0D6DE"/>
                </a:solidFill>
                <a:latin typeface="Arimo"/>
                <a:ea typeface="Arimo"/>
                <a:cs typeface="Arimo"/>
                <a:sym typeface="Arimo"/>
              </a:rPr>
              <a:t>3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897856" y="7971384"/>
            <a:ext cx="3624560" cy="4774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E0D6DE"/>
                </a:solidFill>
                <a:latin typeface="Arimo"/>
                <a:ea typeface="Arimo"/>
                <a:cs typeface="Arimo"/>
                <a:sym typeface="Arimo"/>
              </a:rPr>
              <a:t>Customizable Views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897856" y="8512671"/>
            <a:ext cx="7105650" cy="1004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187">
                <a:solidFill>
                  <a:srgbClr val="E0D6DE"/>
                </a:solidFill>
                <a:latin typeface="Arimo"/>
                <a:ea typeface="Arimo"/>
                <a:cs typeface="Arimo"/>
                <a:sym typeface="Arimo"/>
              </a:rPr>
              <a:t>Filters and parameters for personalized data analysis and reporting.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9284642" y="8009484"/>
            <a:ext cx="632669" cy="632669"/>
            <a:chOff x="0" y="0"/>
            <a:chExt cx="843558" cy="843558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43534" cy="843534"/>
            </a:xfrm>
            <a:custGeom>
              <a:avLst/>
              <a:gdLst/>
              <a:ahLst/>
              <a:cxnLst/>
              <a:rect l="l" t="t" r="r" b="b"/>
              <a:pathLst>
                <a:path w="843534" h="843534">
                  <a:moveTo>
                    <a:pt x="0" y="56261"/>
                  </a:moveTo>
                  <a:cubicBezTo>
                    <a:pt x="0" y="25146"/>
                    <a:pt x="25146" y="0"/>
                    <a:pt x="56261" y="0"/>
                  </a:cubicBezTo>
                  <a:lnTo>
                    <a:pt x="787273" y="0"/>
                  </a:lnTo>
                  <a:cubicBezTo>
                    <a:pt x="818388" y="0"/>
                    <a:pt x="843534" y="25146"/>
                    <a:pt x="843534" y="56261"/>
                  </a:cubicBezTo>
                  <a:lnTo>
                    <a:pt x="843534" y="787273"/>
                  </a:lnTo>
                  <a:cubicBezTo>
                    <a:pt x="843534" y="818388"/>
                    <a:pt x="818388" y="843534"/>
                    <a:pt x="787273" y="843534"/>
                  </a:cubicBezTo>
                  <a:lnTo>
                    <a:pt x="56261" y="843534"/>
                  </a:lnTo>
                  <a:cubicBezTo>
                    <a:pt x="25146" y="843534"/>
                    <a:pt x="0" y="818388"/>
                    <a:pt x="0" y="787273"/>
                  </a:cubicBezTo>
                  <a:close/>
                </a:path>
              </a:pathLst>
            </a:custGeom>
            <a:solidFill>
              <a:srgbClr val="26262B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9463385" y="8152954"/>
            <a:ext cx="275035" cy="3836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12"/>
              </a:lnSpc>
            </a:pPr>
            <a:r>
              <a:rPr lang="en-US" sz="3312">
                <a:solidFill>
                  <a:srgbClr val="E0D6DE"/>
                </a:solidFill>
                <a:latin typeface="Arimo"/>
                <a:ea typeface="Arimo"/>
                <a:cs typeface="Arimo"/>
                <a:sym typeface="Arimo"/>
              </a:rPr>
              <a:t>4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0198448" y="7971384"/>
            <a:ext cx="4222998" cy="4774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E0D6DE"/>
                </a:solidFill>
                <a:latin typeface="Arimo"/>
                <a:ea typeface="Arimo"/>
                <a:cs typeface="Arimo"/>
                <a:sym typeface="Arimo"/>
              </a:rPr>
              <a:t>Mobile Responsiveness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0198448" y="8512671"/>
            <a:ext cx="7105650" cy="1004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187">
                <a:solidFill>
                  <a:srgbClr val="E0D6DE"/>
                </a:solidFill>
                <a:latin typeface="Arimo"/>
                <a:ea typeface="Arimo"/>
                <a:cs typeface="Arimo"/>
                <a:sym typeface="Arimo"/>
              </a:rPr>
              <a:t>Optimized design for access on various devices, ensuring on-the-go insights.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7070C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Freeform 5" descr="preencoded.png"/>
          <p:cNvSpPr/>
          <p:nvPr/>
        </p:nvSpPr>
        <p:spPr>
          <a:xfrm>
            <a:off x="0" y="0"/>
            <a:ext cx="18288000" cy="3277046"/>
          </a:xfrm>
          <a:custGeom>
            <a:avLst/>
            <a:gdLst/>
            <a:ahLst/>
            <a:cxnLst/>
            <a:rect l="l" t="t" r="r" b="b"/>
            <a:pathLst>
              <a:path w="18288000" h="3277046">
                <a:moveTo>
                  <a:pt x="0" y="0"/>
                </a:moveTo>
                <a:lnTo>
                  <a:pt x="18288000" y="0"/>
                </a:lnTo>
                <a:lnTo>
                  <a:pt x="18288000" y="3277046"/>
                </a:lnTo>
                <a:lnTo>
                  <a:pt x="0" y="327704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6" r="-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917525" y="3940820"/>
            <a:ext cx="6554241" cy="8764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37"/>
              </a:lnSpc>
            </a:pPr>
            <a:r>
              <a:rPr lang="en-US" sz="5125">
                <a:solidFill>
                  <a:srgbClr val="97B8FF"/>
                </a:solidFill>
                <a:latin typeface="Arimo"/>
                <a:ea typeface="Arimo"/>
                <a:cs typeface="Arimo"/>
                <a:sym typeface="Arimo"/>
              </a:rPr>
              <a:t>Data Sources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7658" y="4817270"/>
            <a:ext cx="3428999" cy="4103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3200" dirty="0">
                <a:solidFill>
                  <a:srgbClr val="E0D6DE"/>
                </a:solidFill>
                <a:latin typeface="Arimo"/>
                <a:ea typeface="Arimo"/>
                <a:cs typeface="Arimo"/>
              </a:rPr>
              <a:t>Kaggle</a:t>
            </a:r>
            <a:r>
              <a:rPr lang="en-US" sz="3200" dirty="0"/>
              <a:t> </a:t>
            </a:r>
            <a:r>
              <a:rPr lang="en-US" sz="3200" dirty="0">
                <a:solidFill>
                  <a:srgbClr val="E0D6DE"/>
                </a:solidFill>
                <a:latin typeface="Arimo"/>
                <a:ea typeface="Arimo"/>
                <a:cs typeface="Arimo"/>
              </a:rPr>
              <a:t>Dataset</a:t>
            </a:r>
            <a:r>
              <a:rPr lang="en-US" sz="3200" dirty="0"/>
              <a:t>:</a:t>
            </a:r>
            <a:endParaRPr lang="en-US" sz="3200" dirty="0">
              <a:solidFill>
                <a:srgbClr val="E0D6DE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027658" y="5469733"/>
            <a:ext cx="6444108" cy="20094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249"/>
              </a:lnSpc>
            </a:pPr>
            <a:r>
              <a:rPr lang="en-US" sz="2062" dirty="0">
                <a:solidFill>
                  <a:srgbClr val="E0D6DE"/>
                </a:solidFill>
                <a:latin typeface="Arimo"/>
                <a:ea typeface="Arimo"/>
                <a:cs typeface="Arimo"/>
              </a:rPr>
              <a:t>The dataset used for this project was sourced from Kaggle, a popular platform for sharing datasets and machine learning challenges. It contains employee data, including demographics, job satisfaction, performance metrics, and attrition details.</a:t>
            </a:r>
            <a:endParaRPr lang="en-US" sz="2062" dirty="0">
              <a:solidFill>
                <a:srgbClr val="E0D6DE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8991600" y="4817270"/>
            <a:ext cx="5638799" cy="4103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3200" dirty="0">
                <a:solidFill>
                  <a:srgbClr val="E0D6DE"/>
                </a:solidFill>
                <a:latin typeface="Arimo"/>
                <a:ea typeface="Arimo"/>
                <a:cs typeface="Arimo"/>
              </a:rPr>
              <a:t>HR Data Fields</a:t>
            </a:r>
            <a:endParaRPr lang="en-US" sz="3200" dirty="0">
              <a:solidFill>
                <a:srgbClr val="E0D6DE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2" name="TextBox 12"/>
          <p:cNvSpPr txBox="1"/>
          <p:nvPr/>
        </p:nvSpPr>
        <p:spPr>
          <a:xfrm rot="10800000" flipV="1">
            <a:off x="8991600" y="5469734"/>
            <a:ext cx="7010400" cy="24411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249"/>
              </a:lnSpc>
            </a:pPr>
            <a:r>
              <a:rPr lang="en-US" sz="2062" dirty="0">
                <a:solidFill>
                  <a:srgbClr val="E0D6DE"/>
                </a:solidFill>
                <a:latin typeface="Arimo"/>
                <a:ea typeface="Arimo"/>
                <a:cs typeface="Arimo"/>
              </a:rPr>
              <a:t>Employee demographics (age, gender, education).</a:t>
            </a:r>
          </a:p>
          <a:p>
            <a:pPr algn="l">
              <a:lnSpc>
                <a:spcPts val="3249"/>
              </a:lnSpc>
            </a:pPr>
            <a:r>
              <a:rPr lang="en-US" sz="2062" dirty="0">
                <a:solidFill>
                  <a:srgbClr val="E0D6DE"/>
                </a:solidFill>
                <a:latin typeface="Arimo"/>
                <a:ea typeface="Arimo"/>
                <a:cs typeface="Arimo"/>
                <a:sym typeface="Arimo"/>
              </a:rPr>
              <a:t>Job-related information (department, roles, years at company)</a:t>
            </a:r>
          </a:p>
          <a:p>
            <a:pPr algn="l">
              <a:lnSpc>
                <a:spcPts val="3249"/>
              </a:lnSpc>
            </a:pPr>
            <a:r>
              <a:rPr lang="en-US" sz="2062" dirty="0">
                <a:solidFill>
                  <a:srgbClr val="E0D6DE"/>
                </a:solidFill>
                <a:latin typeface="Arimo"/>
                <a:ea typeface="Arimo"/>
                <a:cs typeface="Arimo"/>
                <a:sym typeface="Arimo"/>
              </a:rPr>
              <a:t>Attrition details (voluntary and involuntary)</a:t>
            </a:r>
          </a:p>
          <a:p>
            <a:pPr algn="l">
              <a:lnSpc>
                <a:spcPts val="3249"/>
              </a:lnSpc>
            </a:pPr>
            <a:r>
              <a:rPr lang="en-US" sz="2062" dirty="0">
                <a:solidFill>
                  <a:srgbClr val="E0D6DE"/>
                </a:solidFill>
                <a:latin typeface="Arimo"/>
                <a:ea typeface="Arimo"/>
                <a:cs typeface="Arimo"/>
                <a:sym typeface="Arimo"/>
              </a:rPr>
              <a:t>Job satisfaction ratings and performance scores</a:t>
            </a:r>
          </a:p>
          <a:p>
            <a:pPr algn="l">
              <a:lnSpc>
                <a:spcPts val="3249"/>
              </a:lnSpc>
            </a:pPr>
            <a:endParaRPr lang="en-US" sz="2062" dirty="0">
              <a:solidFill>
                <a:srgbClr val="E0D6DE"/>
              </a:solidFill>
              <a:latin typeface="Arimo"/>
              <a:ea typeface="Arimo"/>
              <a:cs typeface="Arimo"/>
              <a:sym typeface="Arim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10407</TotalTime>
  <Words>1301</Words>
  <Application>Microsoft Office PowerPoint</Application>
  <PresentationFormat>Custom</PresentationFormat>
  <Paragraphs>288</Paragraphs>
  <Slides>25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Arimo</vt:lpstr>
      <vt:lpstr>Calibri</vt:lpstr>
      <vt:lpstr>Arial</vt:lpstr>
      <vt:lpstr>Arimo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HR-Analytics-Dashboard Part 1.pptx</dc:title>
  <dc:creator>Sharanya Desu</dc:creator>
  <cp:lastModifiedBy>Sharanya Desu</cp:lastModifiedBy>
  <cp:revision>6</cp:revision>
  <dcterms:created xsi:type="dcterms:W3CDTF">2006-08-16T00:00:00Z</dcterms:created>
  <dcterms:modified xsi:type="dcterms:W3CDTF">2024-12-08T21:18:53Z</dcterms:modified>
  <dc:identifier>DAGWyFroW84</dc:identifier>
</cp:coreProperties>
</file>